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33FF"/>
    <a:srgbClr val="FF00FF"/>
    <a:srgbClr val="0000FF"/>
    <a:srgbClr val="FFFF4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DC830D-5C3D-43EA-9865-862D252B6F6A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76E603-0ED4-4805-8B07-7D9A4346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Cabinet9\&#1052;&#1086;&#1080;%20&#1076;&#1086;&#1082;&#1091;&#1084;&#1077;&#1085;&#1090;&#1099;\&#1086;&#1090;&#1082;&#1088;&#1099;&#1090;&#1099;&#1081;%20&#1091;&#1088;&#1086;&#1082;%20&#1064;&#1072;&#1093;&#1072;&#1088;&#1086;&#1074;&#1072;%20&#1053;.&#1044;\&#1072;&#1073;&#1072;&#1081;13.mp3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Cabinet9\&#1052;&#1086;&#1080;%20&#1076;&#1086;&#1082;&#1091;&#1084;&#1077;&#1085;&#1090;&#1099;\&#1086;&#1090;&#1082;&#1088;&#1099;&#1090;&#1099;&#1081;%20&#1091;&#1088;&#1086;&#1082;%20&#1064;&#1072;&#1093;&#1072;&#1088;&#1086;&#1074;&#1072;%20&#1053;.&#1044;\&#1072;&#1073;&#1072;&#1081;13.mp3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29058" y="642918"/>
            <a:ext cx="5214942" cy="557216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kk-KZ" sz="6000" b="1" dirty="0" smtClean="0">
                <a:solidFill>
                  <a:srgbClr val="FF0000"/>
                </a:solidFill>
              </a:rPr>
              <a:t>  Сабақтың тақырыбы:</a:t>
            </a:r>
          </a:p>
          <a:p>
            <a:pPr>
              <a:buNone/>
            </a:pPr>
            <a:r>
              <a:rPr lang="kk-KZ" sz="6000" dirty="0" smtClean="0">
                <a:solidFill>
                  <a:srgbClr val="FFFF00"/>
                </a:solidFill>
              </a:rPr>
              <a:t>  Абай Құнанбаевтың өмірі мен шығармашы-лығы.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Documents and Settings\Cabinet9\Мои документы\Абай папка\images 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714356"/>
            <a:ext cx="3786214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Kazahskie_narodnye_pesni_-_Kozimnin_karasy_Abaj_Kunanbae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3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9161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428992" y="357166"/>
            <a:ext cx="5715008" cy="628654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kk-KZ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</a:t>
            </a:r>
            <a:r>
              <a:rPr lang="kk-KZ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Фронталдық сұрау.</a:t>
            </a:r>
          </a:p>
          <a:p>
            <a:pPr algn="ctr">
              <a:buNone/>
            </a:pPr>
            <a:endParaRPr lang="ru-RU" sz="5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Абайдың шын аты кім?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Қай жерде дүниеге келді?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Абайдың атасының аты кім?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Неше  жасында ақын өлеңдерін жаза бастады?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Кімнің атынан өлеңдерін жазды?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Ақынның бірінші өлеңін атаңдар.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Қай жылы өз атынан жаза бастады?</a:t>
            </a: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Неге ақынды философ дейміз?</a:t>
            </a: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Неге ақынды ағартушы дейміз?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k-K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Ақынның атақты поэмасын атаңдар.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3" name="Рисунок 2" descr="14 001.jpg"/>
          <p:cNvPicPr>
            <a:picLocks noChangeAspect="1"/>
          </p:cNvPicPr>
          <p:nvPr/>
        </p:nvPicPr>
        <p:blipFill>
          <a:blip r:embed="rId2"/>
          <a:srcRect l="1163" t="1667" r="4651" b="10000"/>
          <a:stretch>
            <a:fillRect/>
          </a:stretch>
        </p:blipFill>
        <p:spPr>
          <a:xfrm>
            <a:off x="214282" y="428604"/>
            <a:ext cx="3286148" cy="4572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357554" y="357166"/>
            <a:ext cx="5572164" cy="600079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V</a:t>
            </a:r>
            <a:r>
              <a:rPr lang="kk-KZ" sz="4000" b="1" dirty="0" smtClean="0">
                <a:solidFill>
                  <a:srgbClr val="FF0000"/>
                </a:solidFill>
              </a:rPr>
              <a:t>. «РАФТ» стратегиясы.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Роль: </a:t>
            </a:r>
            <a:r>
              <a:rPr lang="kk-K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Абай-ақын.</a:t>
            </a: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Аудитория:  </a:t>
            </a:r>
            <a:r>
              <a:rPr lang="kk-K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«ә»сыныбы.</a:t>
            </a: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Түрі:  </a:t>
            </a: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Ә</a:t>
            </a:r>
            <a:r>
              <a:rPr lang="kk-K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ңгіме.</a:t>
            </a: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Тақырыбы:</a:t>
            </a:r>
            <a:r>
              <a:rPr lang="kk-K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k-K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Абайдың өлеңдері.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Documents and Settings\Cabinet9\Мои документы\Абай папка\абай 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3000396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357554" y="357166"/>
            <a:ext cx="5572164" cy="60007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Роль: </a:t>
            </a:r>
            <a:r>
              <a:rPr lang="kk-K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Абай- әнші.</a:t>
            </a: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Аудитория:  </a:t>
            </a:r>
            <a:r>
              <a:rPr lang="kk-K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10«ә»сыныбы.</a:t>
            </a: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Түрі:  </a:t>
            </a: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Ән</a:t>
            </a:r>
            <a:r>
              <a:rPr lang="kk-K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kk-KZ" sz="48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Тақырыбы:</a:t>
            </a:r>
            <a:r>
              <a:rPr lang="kk-K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k-K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Желсіз түнде жарық ай.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Cabinet9\Мои документы\Абай папка\11441917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714356"/>
            <a:ext cx="3286148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Halyқ_әnі_-_ZHelsіz_tүnde_zharyқ_a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7664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15106"/>
          </a:xfrm>
        </p:spPr>
        <p:txBody>
          <a:bodyPr/>
          <a:lstStyle/>
          <a:p>
            <a:pPr algn="ctr">
              <a:buNone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kk-K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І. Синквейн.</a:t>
            </a:r>
          </a:p>
          <a:p>
            <a:pPr>
              <a:buNone/>
            </a:pPr>
            <a:r>
              <a:rPr lang="kk-KZ" sz="36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5 жолдан құрылған өлең.</a:t>
            </a:r>
            <a:endParaRPr lang="ru-RU" sz="3600" b="1" dirty="0" smtClean="0">
              <a:ln>
                <a:solidFill>
                  <a:srgbClr val="0000FF"/>
                </a:solidFill>
              </a:ln>
              <a:solidFill>
                <a:srgbClr val="FFFF00"/>
              </a:solidFill>
            </a:endParaRPr>
          </a:p>
          <a:p>
            <a:pPr>
              <a:buNone/>
            </a:pPr>
            <a:r>
              <a:rPr lang="kk-KZ" dirty="0" smtClean="0">
                <a:solidFill>
                  <a:srgbClr val="FF0000"/>
                </a:solidFill>
              </a:rPr>
              <a:t>1 жол </a:t>
            </a:r>
            <a:r>
              <a:rPr lang="kk-KZ" dirty="0" smtClean="0"/>
              <a:t>– </a:t>
            </a:r>
            <a:r>
              <a:rPr lang="kk-KZ" dirty="0" smtClean="0">
                <a:solidFill>
                  <a:srgbClr val="FFFF00"/>
                </a:solidFill>
              </a:rPr>
              <a:t>зат есім</a:t>
            </a: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kk-KZ" dirty="0" smtClean="0">
                <a:solidFill>
                  <a:srgbClr val="FF0000"/>
                </a:solidFill>
              </a:rPr>
              <a:t>2 жол </a:t>
            </a:r>
            <a:r>
              <a:rPr lang="kk-KZ" dirty="0" smtClean="0"/>
              <a:t>– </a:t>
            </a:r>
            <a:r>
              <a:rPr lang="kk-KZ" dirty="0" smtClean="0">
                <a:solidFill>
                  <a:srgbClr val="FFFF00"/>
                </a:solidFill>
              </a:rPr>
              <a:t>2 сын есім</a:t>
            </a: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kk-KZ" dirty="0" smtClean="0">
                <a:solidFill>
                  <a:srgbClr val="FF0000"/>
                </a:solidFill>
              </a:rPr>
              <a:t>3 жол </a:t>
            </a:r>
            <a:r>
              <a:rPr lang="kk-KZ" dirty="0" smtClean="0"/>
              <a:t>– </a:t>
            </a:r>
            <a:r>
              <a:rPr lang="kk-KZ" dirty="0" smtClean="0">
                <a:solidFill>
                  <a:srgbClr val="FFFF00"/>
                </a:solidFill>
              </a:rPr>
              <a:t>3 етістік </a:t>
            </a:r>
          </a:p>
          <a:p>
            <a:pPr>
              <a:buNone/>
            </a:pPr>
            <a:r>
              <a:rPr lang="kk-KZ" dirty="0" smtClean="0">
                <a:solidFill>
                  <a:srgbClr val="FF0000"/>
                </a:solidFill>
              </a:rPr>
              <a:t>4 жол </a:t>
            </a:r>
            <a:r>
              <a:rPr lang="kk-KZ" dirty="0" smtClean="0"/>
              <a:t>– </a:t>
            </a:r>
            <a:r>
              <a:rPr lang="kk-KZ" dirty="0" smtClean="0">
                <a:solidFill>
                  <a:srgbClr val="FFFF00"/>
                </a:solidFill>
              </a:rPr>
              <a:t>4-5 сөзден автордың тақырыпқа қатынасы</a:t>
            </a: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kk-KZ" dirty="0" smtClean="0">
                <a:solidFill>
                  <a:srgbClr val="FF0000"/>
                </a:solidFill>
              </a:rPr>
              <a:t>5 жол </a:t>
            </a:r>
            <a:r>
              <a:rPr lang="kk-KZ" dirty="0" smtClean="0"/>
              <a:t>– </a:t>
            </a:r>
            <a:r>
              <a:rPr lang="kk-KZ" dirty="0" smtClean="0">
                <a:solidFill>
                  <a:srgbClr val="FFFF00"/>
                </a:solidFill>
              </a:rPr>
              <a:t>жалпы мағынасын ашатын 1сөз.</a:t>
            </a:r>
            <a:endParaRPr lang="ru-RU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kk-KZ" sz="4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Табиғат .  АҚЫН.</a:t>
            </a:r>
            <a:endParaRPr lang="ru-RU" sz="4400" b="1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28604"/>
            <a:ext cx="9144000" cy="64293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V</a:t>
            </a:r>
            <a:r>
              <a:rPr lang="kk-KZ" sz="6000" b="1" dirty="0" smtClean="0">
                <a:solidFill>
                  <a:srgbClr val="FF0000"/>
                </a:solidFill>
              </a:rPr>
              <a:t>ІІ. Рефлексия </a:t>
            </a:r>
          </a:p>
          <a:p>
            <a:pPr algn="ctr">
              <a:buNone/>
            </a:pPr>
            <a:endParaRPr lang="kk-KZ" sz="6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kk-KZ" sz="6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kk-KZ" sz="6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kk-KZ" sz="6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kk-KZ" sz="60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«Сен маған,мен саған»</a:t>
            </a:r>
            <a:endParaRPr lang="ru-RU" sz="6000" b="1" dirty="0" smtClean="0">
              <a:ln>
                <a:solidFill>
                  <a:srgbClr val="0000F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Cabinet9\Мои документы\Абай папка\Ab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428736"/>
            <a:ext cx="4714908" cy="40719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абай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1357322"/>
          </a:xfrm>
        </p:spPr>
        <p:txBody>
          <a:bodyPr/>
          <a:lstStyle/>
          <a:p>
            <a:pPr algn="ctr">
              <a:buNone/>
            </a:pPr>
            <a:r>
              <a:rPr lang="kk-KZ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2-3 сұрақ Абай туралы.</a:t>
            </a:r>
          </a:p>
          <a:p>
            <a:pPr algn="ctr">
              <a:buNone/>
            </a:pPr>
            <a:endPara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6" name="Рисунок 5" descr="15.jpg"/>
          <p:cNvPicPr>
            <a:picLocks noChangeAspect="1"/>
          </p:cNvPicPr>
          <p:nvPr/>
        </p:nvPicPr>
        <p:blipFill>
          <a:blip r:embed="rId3"/>
          <a:srcRect l="6238" t="3226" r="2706"/>
          <a:stretch>
            <a:fillRect/>
          </a:stretch>
        </p:blipFill>
        <p:spPr>
          <a:xfrm>
            <a:off x="357158" y="1214422"/>
            <a:ext cx="8215370" cy="5143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абай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kk-K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ІІІ.Эссе. «5минут стратегиясы»</a:t>
            </a:r>
          </a:p>
          <a:p>
            <a:pPr algn="ctr">
              <a:buNone/>
            </a:pPr>
            <a:endParaRPr lang="kk-KZ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kk-KZ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kk-KZ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kk-KZ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kk-KZ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kk-KZ" sz="4000" b="1" dirty="0" smtClean="0">
                <a:ln>
                  <a:solidFill>
                    <a:srgbClr val="FF0000"/>
                  </a:solidFill>
                </a:ln>
                <a:solidFill>
                  <a:srgbClr val="FFF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“Абай шығармалары бізді неге үйретеді?”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1" descr="18 001.jpg"/>
          <p:cNvPicPr>
            <a:picLocks noChangeAspect="1"/>
          </p:cNvPicPr>
          <p:nvPr/>
        </p:nvPicPr>
        <p:blipFill>
          <a:blip r:embed="rId2"/>
          <a:srcRect l="3571" r="4762" b="2281"/>
          <a:stretch>
            <a:fillRect/>
          </a:stretch>
        </p:blipFill>
        <p:spPr bwMode="auto">
          <a:xfrm>
            <a:off x="1428728" y="1000109"/>
            <a:ext cx="6500858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k-K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ІХ. «Соңғы сөзді мен айтайын» стратегиясы.</a:t>
            </a:r>
          </a:p>
          <a:p>
            <a:pPr>
              <a:buNone/>
            </a:pPr>
            <a:endParaRPr lang="kk-KZ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kk-KZ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Түбінде баянды еңбек – егін салған,</a:t>
            </a:r>
          </a:p>
          <a:p>
            <a:pPr algn="ctr">
              <a:buNone/>
            </a:pPr>
            <a:r>
              <a:rPr lang="kk-KZ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Жасынан оқу оқып, білім алған.</a:t>
            </a:r>
          </a:p>
          <a:p>
            <a:pPr algn="ctr">
              <a:buNone/>
            </a:pPr>
            <a:r>
              <a:rPr lang="kk-KZ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 болған, болыс болған – өнер емес,</a:t>
            </a:r>
          </a:p>
          <a:p>
            <a:pPr algn="ctr">
              <a:buNone/>
            </a:pPr>
            <a:r>
              <a:rPr lang="kk-KZ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Еңбектің бұдан өзге бәрі жалған.</a:t>
            </a:r>
            <a:endParaRPr lang="ru-RU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6000" dirty="0" smtClean="0">
                <a:solidFill>
                  <a:srgbClr val="FF0000"/>
                </a:solidFill>
              </a:rPr>
              <a:t>Сабақты бекіту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20717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k-KZ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“Не білемін?”  стратегиясы</a:t>
            </a:r>
          </a:p>
          <a:p>
            <a:pPr>
              <a:buNone/>
            </a:pPr>
            <a:r>
              <a:rPr lang="kk-KZ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“Нені білдім?” стратегиясы</a:t>
            </a:r>
            <a:endParaRPr lang="ru-RU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472518" cy="6357982"/>
          </a:xfrm>
        </p:spPr>
        <p:txBody>
          <a:bodyPr>
            <a:normAutofit/>
          </a:bodyPr>
          <a:lstStyle/>
          <a:p>
            <a:r>
              <a:rPr lang="kk-KZ" sz="4400" u="sng" smtClean="0">
                <a:solidFill>
                  <a:srgbClr val="FF0000"/>
                </a:solidFill>
                <a:cs typeface="Arial" charset="0"/>
              </a:rPr>
              <a:t>Үйге </a:t>
            </a:r>
            <a:r>
              <a:rPr lang="kk-KZ" sz="4400" u="sng" smtClean="0">
                <a:solidFill>
                  <a:srgbClr val="FF0000"/>
                </a:solidFill>
                <a:cs typeface="Arial" charset="0"/>
              </a:rPr>
              <a:t>тапсырма</a:t>
            </a:r>
            <a:r>
              <a:rPr lang="kk-KZ" sz="4400" u="sng" smtClean="0">
                <a:solidFill>
                  <a:srgbClr val="FF0000"/>
                </a:solidFill>
                <a:cs typeface="Arial" charset="0"/>
              </a:rPr>
              <a:t>: «Жазғытұрым» өлеңін жаттау,</a:t>
            </a:r>
            <a:br>
              <a:rPr lang="kk-KZ" sz="4400" u="sng" smtClean="0">
                <a:solidFill>
                  <a:srgbClr val="FF0000"/>
                </a:solidFill>
                <a:cs typeface="Arial" charset="0"/>
              </a:rPr>
            </a:br>
            <a:r>
              <a:rPr lang="kk-KZ" sz="4400" u="sng" smtClean="0">
                <a:solidFill>
                  <a:srgbClr val="FF0000"/>
                </a:solidFill>
                <a:cs typeface="Arial" charset="0"/>
              </a:rPr>
              <a:t>«Табиғатым –мекенім» эссе жазу</a:t>
            </a:r>
            <a:endParaRPr lang="ru-RU" sz="4000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641872"/>
            <a:ext cx="9144000" cy="2000264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FF0000"/>
                </a:solidFill>
              </a:rPr>
              <a:t>Сөзің асыл – баға жетпес,</a:t>
            </a:r>
            <a:br>
              <a:rPr lang="kk-KZ" dirty="0" smtClean="0">
                <a:solidFill>
                  <a:srgbClr val="FF0000"/>
                </a:solidFill>
              </a:rPr>
            </a:br>
            <a:r>
              <a:rPr lang="kk-KZ" dirty="0" smtClean="0">
                <a:solidFill>
                  <a:srgbClr val="FF0000"/>
                </a:solidFill>
              </a:rPr>
              <a:t>бір сөзің мың жыл жүрсе дәмі кетпес</a:t>
            </a:r>
            <a:br>
              <a:rPr lang="kk-KZ" dirty="0" smtClean="0">
                <a:solidFill>
                  <a:srgbClr val="FF0000"/>
                </a:solidFill>
              </a:rPr>
            </a:br>
            <a:r>
              <a:rPr lang="kk-KZ" dirty="0" smtClean="0">
                <a:solidFill>
                  <a:srgbClr val="FF0000"/>
                </a:solidFill>
              </a:rPr>
              <a:t>                                      М. Жұмабаев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AbaiPainting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1670" y="214290"/>
            <a:ext cx="4857784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Алтынай Жорабаева - Сегиз аяк [mybestmus.ru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6370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8689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3.jpg"/>
          <p:cNvPicPr>
            <a:picLocks noGrp="1" noChangeAspect="1"/>
          </p:cNvPicPr>
          <p:nvPr>
            <p:ph idx="1"/>
          </p:nvPr>
        </p:nvPicPr>
        <p:blipFill>
          <a:blip r:embed="rId2"/>
          <a:srcRect l="2798" t="1869" r="1172"/>
          <a:stretch>
            <a:fillRect/>
          </a:stretch>
        </p:blipFill>
        <p:spPr bwMode="auto">
          <a:xfrm>
            <a:off x="428596" y="214290"/>
            <a:ext cx="8358246" cy="628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9.jpg"/>
          <p:cNvPicPr>
            <a:picLocks noGrp="1" noChangeAspect="1"/>
          </p:cNvPicPr>
          <p:nvPr>
            <p:ph idx="1"/>
          </p:nvPr>
        </p:nvPicPr>
        <p:blipFill>
          <a:blip r:embed="rId2"/>
          <a:srcRect l="7143" t="1753" r="-343"/>
          <a:stretch>
            <a:fillRect/>
          </a:stretch>
        </p:blipFill>
        <p:spPr bwMode="auto">
          <a:xfrm>
            <a:off x="214282" y="214290"/>
            <a:ext cx="8643998" cy="64294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14948" t="3854" b="2344"/>
          <a:stretch>
            <a:fillRect/>
          </a:stretch>
        </p:blipFill>
        <p:spPr bwMode="auto">
          <a:xfrm>
            <a:off x="428596" y="285728"/>
            <a:ext cx="8358245" cy="62865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11 001.jpg"/>
          <p:cNvPicPr>
            <a:picLocks noGrp="1" noChangeAspect="1"/>
          </p:cNvPicPr>
          <p:nvPr>
            <p:ph idx="1"/>
          </p:nvPr>
        </p:nvPicPr>
        <p:blipFill>
          <a:blip r:embed="rId2"/>
          <a:srcRect t="2083" r="3532" b="3125"/>
          <a:stretch>
            <a:fillRect/>
          </a:stretch>
        </p:blipFill>
        <p:spPr bwMode="auto">
          <a:xfrm>
            <a:off x="142844" y="1"/>
            <a:ext cx="9001156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2139" r="3716"/>
          <a:stretch>
            <a:fillRect/>
          </a:stretch>
        </p:blipFill>
        <p:spPr bwMode="auto">
          <a:xfrm>
            <a:off x="214282" y="285728"/>
            <a:ext cx="8715435" cy="63579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54" t="2798" r="10329" b="6055"/>
          <a:stretch>
            <a:fillRect/>
          </a:stretch>
        </p:blipFill>
        <p:spPr bwMode="auto">
          <a:xfrm>
            <a:off x="1214414" y="214291"/>
            <a:ext cx="7215238" cy="50720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5715016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Алматы.  Абай атындағы мемлекеттік академиялық опера және балет театры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7.jpg"/>
          <p:cNvPicPr>
            <a:picLocks noGrp="1" noChangeAspect="1"/>
          </p:cNvPicPr>
          <p:nvPr>
            <p:ph idx="1"/>
          </p:nvPr>
        </p:nvPicPr>
        <p:blipFill>
          <a:blip r:embed="rId2"/>
          <a:srcRect l="7275" t="604" r="7275" b="4010"/>
          <a:stretch>
            <a:fillRect/>
          </a:stretch>
        </p:blipFill>
        <p:spPr bwMode="auto">
          <a:xfrm>
            <a:off x="785786" y="285728"/>
            <a:ext cx="735811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5572140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Абай атындағы Семей облыстық музыкалық драма театры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 l="2155" t="7710" r="906" b="1701"/>
          <a:stretch>
            <a:fillRect/>
          </a:stretch>
        </p:blipFill>
        <p:spPr bwMode="auto">
          <a:xfrm>
            <a:off x="1714480" y="357166"/>
            <a:ext cx="600079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4929198"/>
            <a:ext cx="807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Абай Құнанбаевтың Жидебайдағы мұражайы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428992" y="357166"/>
            <a:ext cx="5229204" cy="607223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kk-KZ" sz="3600" b="1" dirty="0" smtClean="0">
                <a:solidFill>
                  <a:srgbClr val="FF0000"/>
                </a:solidFill>
              </a:rPr>
              <a:t>  </a:t>
            </a:r>
            <a:r>
              <a:rPr lang="kk-KZ" sz="4700" b="1" dirty="0" smtClean="0">
                <a:solidFill>
                  <a:srgbClr val="FF0000"/>
                </a:solidFill>
              </a:rPr>
              <a:t>Сабақтың мақсаты:</a:t>
            </a:r>
            <a:endParaRPr lang="kk-KZ" sz="36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kk-KZ" sz="36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kk-KZ" b="1" u="sng" dirty="0" smtClean="0">
                <a:solidFill>
                  <a:srgbClr val="FF00FF"/>
                </a:solidFill>
              </a:rPr>
              <a:t>1.Білімділік:</a:t>
            </a:r>
            <a:r>
              <a:rPr lang="kk-KZ" dirty="0" smtClean="0"/>
              <a:t>   </a:t>
            </a:r>
            <a:r>
              <a:rPr lang="kk-KZ" dirty="0" smtClean="0">
                <a:solidFill>
                  <a:srgbClr val="FFFF00"/>
                </a:solidFill>
              </a:rPr>
              <a:t>Оқушылардың толық оқып,меңгергендерін тексере отырып,өзіндік пікірлерін қалыптастыру.</a:t>
            </a:r>
          </a:p>
          <a:p>
            <a:pPr>
              <a:buNone/>
            </a:pPr>
            <a:endParaRPr lang="kk-KZ" dirty="0" smtClean="0"/>
          </a:p>
          <a:p>
            <a:pPr>
              <a:buFont typeface="Wingdings" pitchFamily="2" charset="2"/>
              <a:buChar char="v"/>
            </a:pPr>
            <a:r>
              <a:rPr lang="kk-KZ" b="1" u="sng" dirty="0" smtClean="0">
                <a:solidFill>
                  <a:srgbClr val="FF00FF"/>
                </a:solidFill>
              </a:rPr>
              <a:t>2.Дамытушылық:</a:t>
            </a:r>
            <a:r>
              <a:rPr lang="kk-KZ" dirty="0" smtClean="0">
                <a:solidFill>
                  <a:srgbClr val="FF00FF"/>
                </a:solidFill>
              </a:rPr>
              <a:t>   </a:t>
            </a:r>
            <a:r>
              <a:rPr lang="kk-KZ" dirty="0" smtClean="0">
                <a:solidFill>
                  <a:srgbClr val="FFFF00"/>
                </a:solidFill>
              </a:rPr>
              <a:t>Жаңа технологияны пайдалана отырып,оқушының тілін дамыту,ой-өрісін кеңейту,шығармашылыққа жетелеу.</a:t>
            </a:r>
          </a:p>
          <a:p>
            <a:pPr>
              <a:buNone/>
            </a:pPr>
            <a:endParaRPr lang="kk-KZ" dirty="0" smtClean="0"/>
          </a:p>
          <a:p>
            <a:pPr>
              <a:buFont typeface="Wingdings" pitchFamily="2" charset="2"/>
              <a:buChar char="v"/>
            </a:pPr>
            <a:r>
              <a:rPr lang="kk-KZ" b="1" u="sng" dirty="0" smtClean="0">
                <a:solidFill>
                  <a:srgbClr val="FF00FF"/>
                </a:solidFill>
              </a:rPr>
              <a:t>3.Тәрбиелік</a:t>
            </a:r>
            <a:r>
              <a:rPr lang="kk-KZ" dirty="0" smtClean="0">
                <a:solidFill>
                  <a:srgbClr val="FF00FF"/>
                </a:solidFill>
              </a:rPr>
              <a:t>:   </a:t>
            </a:r>
            <a:r>
              <a:rPr lang="kk-KZ" dirty="0" smtClean="0">
                <a:solidFill>
                  <a:srgbClr val="FFFF00"/>
                </a:solidFill>
              </a:rPr>
              <a:t>Абай өлеңдерін,әндерін жаттатқызу,әдемілікке,әсемдікке тәрбиелеу.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images 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857232"/>
            <a:ext cx="3071834" cy="4286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60338" y="142852"/>
            <a:ext cx="8821737" cy="628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Tm="127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1510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kk-KZ" sz="4800" b="1" dirty="0" smtClean="0">
                <a:solidFill>
                  <a:srgbClr val="FF0000"/>
                </a:solidFill>
              </a:rPr>
              <a:t>І. Ұйымдастыру кезеңі</a:t>
            </a:r>
            <a:r>
              <a:rPr lang="kk-KZ" dirty="0" smtClean="0"/>
              <a:t>.</a:t>
            </a:r>
            <a:endParaRPr lang="ru-RU" dirty="0" smtClean="0"/>
          </a:p>
          <a:p>
            <a:r>
              <a:rPr lang="kk-KZ" sz="3600" b="1" dirty="0" smtClean="0">
                <a:solidFill>
                  <a:srgbClr val="FFFF00"/>
                </a:solidFill>
              </a:rPr>
              <a:t>Сабақта тәртіп ережесі.</a:t>
            </a:r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kk-KZ" sz="3600" b="1" dirty="0" smtClean="0">
                <a:solidFill>
                  <a:srgbClr val="FFFF00"/>
                </a:solidFill>
              </a:rPr>
              <a:t>Тыңдау білу – сөйлеушіге қарау, оның сөзін бөлмеу.</a:t>
            </a:r>
          </a:p>
          <a:p>
            <a:r>
              <a:rPr lang="kk-KZ" sz="3600" b="1" dirty="0" smtClean="0">
                <a:solidFill>
                  <a:srgbClr val="FFFF00"/>
                </a:solidFill>
              </a:rPr>
              <a:t>Қосарласып сөйлеспе</a:t>
            </a:r>
          </a:p>
          <a:p>
            <a:r>
              <a:rPr lang="kk-KZ" sz="3600" b="1" dirty="0" smtClean="0">
                <a:solidFill>
                  <a:srgbClr val="FFFF00"/>
                </a:solidFill>
              </a:rPr>
              <a:t>Тақырыптан ауытқыма</a:t>
            </a:r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kk-KZ" sz="3600" b="1" dirty="0" smtClean="0">
                <a:solidFill>
                  <a:srgbClr val="FFFF00"/>
                </a:solidFill>
              </a:rPr>
              <a:t>Өз ойыңмен бөліс</a:t>
            </a:r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kk-KZ" sz="3600" b="1" dirty="0" smtClean="0">
                <a:solidFill>
                  <a:srgbClr val="FFFF00"/>
                </a:solidFill>
              </a:rPr>
              <a:t>Ойыңа келген сұраққа жауап алуға тырыс.</a:t>
            </a:r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kk-KZ" sz="3600" b="1" dirty="0" smtClean="0">
                <a:solidFill>
                  <a:srgbClr val="FFFF00"/>
                </a:solidFill>
              </a:rPr>
              <a:t>Өзгелердің пікірімен де санас.</a:t>
            </a:r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 advTm="2857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1785950"/>
          </a:xfrm>
        </p:spPr>
        <p:txBody>
          <a:bodyPr/>
          <a:lstStyle/>
          <a:p>
            <a:pPr algn="ctr">
              <a:buNone/>
            </a:pPr>
            <a:r>
              <a:rPr lang="kk-KZ" sz="4800" dirty="0" smtClean="0">
                <a:solidFill>
                  <a:srgbClr val="FF0000"/>
                </a:solidFill>
              </a:rPr>
              <a:t>ІІ. Үй тапсырмасын тексеру</a:t>
            </a:r>
            <a:endParaRPr lang="ru-RU" sz="48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099" name="Picture 3" descr="C:\Documents and Settings\Cabinet9\Мои документы\Абай папка\image0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38263"/>
            <a:ext cx="8001055" cy="5234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1024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428604"/>
            <a:ext cx="8401080" cy="5929354"/>
          </a:xfrm>
        </p:spPr>
        <p:txBody>
          <a:bodyPr/>
          <a:lstStyle/>
          <a:p>
            <a:pPr>
              <a:buNone/>
            </a:pPr>
            <a:endParaRPr lang="kk-KZ" sz="8800" b="1" u="sng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kk-KZ" sz="8800" b="1" dirty="0" smtClean="0">
                <a:solidFill>
                  <a:srgbClr val="FF00FF"/>
                </a:solidFill>
              </a:rPr>
              <a:t>  Абайдың өлеңін жатқа айту.</a:t>
            </a:r>
            <a:endParaRPr lang="ru-RU" sz="8800" b="1" dirty="0" smtClean="0">
              <a:solidFill>
                <a:srgbClr val="FF00FF"/>
              </a:solidFill>
            </a:endParaRPr>
          </a:p>
          <a:p>
            <a:endParaRPr lang="ru-RU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spd="slow" advTm="0"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14884"/>
            <a:ext cx="8229600" cy="1928826"/>
          </a:xfrm>
        </p:spPr>
        <p:txBody>
          <a:bodyPr>
            <a:normAutofit fontScale="90000"/>
          </a:bodyPr>
          <a:lstStyle/>
          <a:p>
            <a:pPr algn="l"/>
            <a:r>
              <a:rPr lang="kk-KZ" dirty="0" smtClean="0"/>
              <a:t/>
            </a:r>
            <a:br>
              <a:rPr lang="kk-KZ" dirty="0" smtClean="0"/>
            </a:br>
            <a:r>
              <a:rPr lang="kk-KZ" dirty="0" smtClean="0"/>
              <a:t>         </a:t>
            </a:r>
            <a:r>
              <a:rPr lang="kk-KZ" sz="4900" dirty="0" smtClean="0">
                <a:solidFill>
                  <a:srgbClr val="FF00FF"/>
                </a:solidFill>
              </a:rPr>
              <a:t>Абайдың қара сөздерін  </a:t>
            </a:r>
            <a:br>
              <a:rPr lang="kk-KZ" sz="4900" dirty="0" smtClean="0">
                <a:solidFill>
                  <a:srgbClr val="FF00FF"/>
                </a:solidFill>
              </a:rPr>
            </a:br>
            <a:r>
              <a:rPr lang="kk-KZ" sz="4900" dirty="0" smtClean="0">
                <a:solidFill>
                  <a:srgbClr val="FF00FF"/>
                </a:solidFill>
              </a:rPr>
              <a:t>                  жатқа айту</a:t>
            </a:r>
            <a:endParaRPr lang="ru-RU" dirty="0">
              <a:solidFill>
                <a:srgbClr val="FF00FF"/>
              </a:solidFill>
            </a:endParaRPr>
          </a:p>
        </p:txBody>
      </p:sp>
      <p:pic>
        <p:nvPicPr>
          <p:cNvPr id="6" name="Содержимое 5" descr="images 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1" y="0"/>
            <a:ext cx="4786347" cy="4643445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714876" y="285728"/>
            <a:ext cx="4429124" cy="6143668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>
              <a:buNone/>
            </a:pPr>
            <a:endParaRPr lang="kk-KZ" sz="5400" b="1" u="sng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kk-KZ" sz="5400" b="1" u="sng" dirty="0" smtClean="0">
                <a:solidFill>
                  <a:srgbClr val="FFFF00"/>
                </a:solidFill>
              </a:rPr>
              <a:t>  </a:t>
            </a:r>
          </a:p>
          <a:p>
            <a:pPr>
              <a:buNone/>
            </a:pPr>
            <a:r>
              <a:rPr lang="kk-KZ" sz="5400" b="1" dirty="0" smtClean="0">
                <a:solidFill>
                  <a:srgbClr val="FF00FF"/>
                </a:solidFill>
              </a:rPr>
              <a:t>   Аударма өлеңін жатқа айту</a:t>
            </a:r>
            <a:endParaRPr lang="ru-RU" sz="5400" b="1" dirty="0">
              <a:solidFill>
                <a:srgbClr val="FF00FF"/>
              </a:solidFill>
            </a:endParaRPr>
          </a:p>
        </p:txBody>
      </p:sp>
      <p:pic>
        <p:nvPicPr>
          <p:cNvPr id="5122" name="Picture 2" descr="C:\Documents and Settings\Cabinet9\Мои документы\Абай папка\18342962_Pamyatnik_Pushkinu_i_Abayu_sz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4429156" cy="5357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углом 17"/>
          <p:cNvSpPr/>
          <p:nvPr/>
        </p:nvSpPr>
        <p:spPr>
          <a:xfrm flipH="1">
            <a:off x="3357554" y="2143116"/>
            <a:ext cx="571504" cy="4286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286248" y="5000636"/>
            <a:ext cx="28575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2786050" y="4143380"/>
            <a:ext cx="500066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5643570" y="4071942"/>
            <a:ext cx="571504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углом 15"/>
          <p:cNvSpPr/>
          <p:nvPr/>
        </p:nvSpPr>
        <p:spPr>
          <a:xfrm>
            <a:off x="4929190" y="2143116"/>
            <a:ext cx="642942" cy="4286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72230"/>
          </a:xfrm>
        </p:spPr>
        <p:txBody>
          <a:bodyPr/>
          <a:lstStyle/>
          <a:p>
            <a:pPr>
              <a:buNone/>
            </a:pPr>
            <a:r>
              <a:rPr lang="kk-KZ" sz="4800" b="1" dirty="0" smtClean="0">
                <a:solidFill>
                  <a:srgbClr val="FF0000"/>
                </a:solidFill>
              </a:rPr>
              <a:t>ІІІ. </a:t>
            </a:r>
            <a:r>
              <a:rPr lang="kk-KZ" sz="4400" b="1" dirty="0" smtClean="0">
                <a:solidFill>
                  <a:srgbClr val="FF0000"/>
                </a:solidFill>
              </a:rPr>
              <a:t>Топтастыру стратегиясы.</a:t>
            </a:r>
            <a:endParaRPr lang="ru-RU" sz="4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k-KZ" dirty="0" smtClean="0"/>
              <a:t>                                                  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714752"/>
            <a:ext cx="2286016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solidFill>
                  <a:srgbClr val="0000FF"/>
                </a:solidFill>
              </a:rPr>
              <a:t>Жазушы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5074" y="3786190"/>
            <a:ext cx="221457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solidFill>
                  <a:srgbClr val="0000FF"/>
                </a:solidFill>
              </a:rPr>
              <a:t>Сазгер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7422" y="5286388"/>
            <a:ext cx="4214842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solidFill>
                  <a:srgbClr val="0000FF"/>
                </a:solidFill>
              </a:rPr>
              <a:t>Ойшыл-философ</a:t>
            </a:r>
            <a:endParaRPr lang="ru-RU" sz="3600" b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1500174"/>
            <a:ext cx="3000396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solidFill>
                  <a:srgbClr val="0000FF"/>
                </a:solidFill>
              </a:rPr>
              <a:t>Аудармашы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500174"/>
            <a:ext cx="3071834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solidFill>
                  <a:srgbClr val="0000FF"/>
                </a:solidFill>
              </a:rPr>
              <a:t>Ақын 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6146" name="Picture 2" descr="C:\Documents and Settings\Cabinet9\Мои документы\Абай папка\абай 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428868"/>
            <a:ext cx="2500330" cy="2571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259</TotalTime>
  <Words>376</Words>
  <Application>Microsoft Office PowerPoint</Application>
  <PresentationFormat>Экран (4:3)</PresentationFormat>
  <Paragraphs>89</Paragraphs>
  <Slides>27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Презентация PowerPoint</vt:lpstr>
      <vt:lpstr>Сөзің асыл – баға жетпес, бір сөзің мың жыл жүрсе дәмі кетпес                                       М. Жұмабаев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Абайдың қара сөздерін                     жатқа айту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Сабақты бекіту</vt:lpstr>
      <vt:lpstr>Үйге тапсырма: «Жазғытұрым» өлеңін жаттау, «Табиғатым –мекенім» эссе жазу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Cabinet9</dc:creator>
  <cp:lastModifiedBy>3 Кабинет</cp:lastModifiedBy>
  <cp:revision>30</cp:revision>
  <dcterms:created xsi:type="dcterms:W3CDTF">2011-04-25T10:59:38Z</dcterms:created>
  <dcterms:modified xsi:type="dcterms:W3CDTF">2017-12-12T03:37:08Z</dcterms:modified>
</cp:coreProperties>
</file>