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5"/>
  </p:notesMasterIdLst>
  <p:sldIdLst>
    <p:sldId id="272" r:id="rId2"/>
    <p:sldId id="288" r:id="rId3"/>
    <p:sldId id="271" r:id="rId4"/>
    <p:sldId id="275" r:id="rId5"/>
    <p:sldId id="261" r:id="rId6"/>
    <p:sldId id="265" r:id="rId7"/>
    <p:sldId id="266" r:id="rId8"/>
    <p:sldId id="263" r:id="rId9"/>
    <p:sldId id="264" r:id="rId10"/>
    <p:sldId id="267" r:id="rId11"/>
    <p:sldId id="273" r:id="rId12"/>
    <p:sldId id="274" r:id="rId13"/>
    <p:sldId id="277" r:id="rId14"/>
    <p:sldId id="278" r:id="rId15"/>
    <p:sldId id="286" r:id="rId16"/>
    <p:sldId id="284" r:id="rId17"/>
    <p:sldId id="282" r:id="rId18"/>
    <p:sldId id="283" r:id="rId19"/>
    <p:sldId id="289" r:id="rId20"/>
    <p:sldId id="290" r:id="rId21"/>
    <p:sldId id="269" r:id="rId22"/>
    <p:sldId id="270" r:id="rId23"/>
    <p:sldId id="28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33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7" autoAdjust="0"/>
  </p:normalViewPr>
  <p:slideViewPr>
    <p:cSldViewPr>
      <p:cViewPr>
        <p:scale>
          <a:sx n="77" d="100"/>
          <a:sy n="77" d="100"/>
        </p:scale>
        <p:origin x="-960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EEC902C-87E6-4A06-8D9F-DE65663FE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34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67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7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3A91E10-DE9A-4B41-8407-A64243BE2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F097-2C5A-40BC-994B-E825CD200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C5F3-C6E8-4A25-8CFF-F57CED4B8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3294-80A0-4F24-B21D-E4520C218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3509-3E11-44DA-8212-5EA5B6B20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10E2-7FBE-4AE4-9AD4-E1053F665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658A-920C-4FAD-8355-3F7FBDEB9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F550-9F3B-4288-BB2E-2436CC5EE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638E-799F-4E15-8D76-C4C4BB5AD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A64B-42B4-4D28-B0EB-E4357DEB9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C4430-E6AC-447C-8213-6F51486E0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1C89-5D27-4496-8563-E62646C5C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560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561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7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7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7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7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7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7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7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7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7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7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8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8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8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8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8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8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8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8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8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8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9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9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9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9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9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9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9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9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9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9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0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0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0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0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0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0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0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0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0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0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1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1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1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1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1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1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1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1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1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1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2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2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2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2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2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2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2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2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2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2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3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3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3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3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3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3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3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3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3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3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4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4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4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4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4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4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4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4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4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4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5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5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75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7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75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7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75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1D0FBC47-529C-45A1-A1F8-F08BD951F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7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wm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178;&#1072;&#1079;&#1072;&#1179;&#1089;&#1090;&#1072;&#1085;&#1076;&#1099;&#1179;&#1090;&#1072;&#1088;%20&#1200;&#1083;&#1099;%20&#1054;&#1090;&#1072;&#1085;%20&#1089;&#1086;&#1171;&#1099;&#1089;&#1099;&#1085;&#1076;&#1072;!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00188" y="0"/>
            <a:ext cx="62642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Сабақтың тақырыбы: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kk-K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Қазақстанның Ұлы Отан соғысына қатысуы</a:t>
            </a:r>
          </a:p>
          <a:p>
            <a:pPr algn="ctr">
              <a:defRPr/>
            </a:pP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14625" y="2643188"/>
            <a:ext cx="62642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Тарих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пәні мұғалімі: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kk-K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Дюсембеков К</a:t>
            </a:r>
            <a:r>
              <a:rPr lang="kk-K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kk-KZ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kk-K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“Ә” </a:t>
            </a:r>
            <a:r>
              <a:rPr lang="kk-KZ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сыныбы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/>
          </p:nvPr>
        </p:nvSpPr>
        <p:spPr>
          <a:xfrm>
            <a:off x="301625" y="228600"/>
            <a:ext cx="4918075" cy="5937250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smtClean="0"/>
              <a:t>   </a:t>
            </a:r>
            <a:r>
              <a:rPr lang="ru-RU" sz="1800" smtClean="0"/>
              <a:t>Берлин үшін шайқас 1945 жылы 21 сәуірде, Рейхстаг үшін тартыс 29 сәуірде басталған. Бірақ қанды қақтығыс тек 2 мамыр күні ғана әрең аяқталды. Жүздеген мың солдат опат болған шайқас ең қанды қақтығыстардың бірі ретінде тарихта қалды.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smtClean="0"/>
              <a:t>     1945 жылдың 9 мамыры - бұл ұлты мен дініне қарамастан барлық елдердің адамдары үшін ең жарқын, баршаға ортақ болған жеңіс күні. Қазіргі уақытта 9 мамыр - бұл соғысты бастан кешкендерді еске алу және болашақ ұрпаққа бейбітшілікті аманат ету күні.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smtClean="0"/>
              <a:t>     Жылдар өтіп 1945 жылдың мамырынан алыстап бара жатқан сайын, қатарымызда балалары мен немерелерінің болашағы үшін ұшқан оққа кеудесін тосқан ардагерлер саны сиреп барады.</a:t>
            </a:r>
          </a:p>
        </p:txBody>
      </p:sp>
      <p:pic>
        <p:nvPicPr>
          <p:cNvPr id="51205" name="Picture 5" descr="s554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76250"/>
            <a:ext cx="374491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500" y="285750"/>
            <a:ext cx="6264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“Көкпар” ойыны</a:t>
            </a:r>
          </a:p>
          <a:p>
            <a:pPr algn="ctr">
              <a:defRPr/>
            </a:pP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928688"/>
            <a:ext cx="23256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38" y="1214438"/>
            <a:ext cx="500062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75" y="1143000"/>
            <a:ext cx="485775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Гитлердің “Барбаросса” соғысы жоспарының мәні неде?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2286000"/>
            <a:ext cx="2325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214438" y="2643188"/>
            <a:ext cx="500062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75" y="2571750"/>
            <a:ext cx="485775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Кеңес Одағы үшін бұл соғыс не үшін Ұлы Отан соғысы болды?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3643313"/>
            <a:ext cx="23256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285875" y="3929063"/>
            <a:ext cx="500063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875" y="3929063"/>
            <a:ext cx="485775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Соғыстың алғашқы жылдарында республика экономикасында қандай өзгеріс болды?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5000625"/>
            <a:ext cx="2325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285875" y="5357813"/>
            <a:ext cx="500063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75" y="5357813"/>
            <a:ext cx="485775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Қазақстанға не себептен басқа жақтардан</a:t>
            </a:r>
          </a:p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фабрика зуаыттар көшірілді?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0"/>
            <a:ext cx="2325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43000" y="285750"/>
            <a:ext cx="500063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8" y="214313"/>
            <a:ext cx="485775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Мұнайлы аудандарға қандай көмек көрсетіледі?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285875"/>
            <a:ext cx="23256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143000" y="1643063"/>
            <a:ext cx="500063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8" y="1571625"/>
            <a:ext cx="485775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Соғыс жылдарында қандай құрылыстар салынды?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2571750"/>
            <a:ext cx="23256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214438" y="2928938"/>
            <a:ext cx="500062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8" y="2928938"/>
            <a:ext cx="485775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1941ж-1945ж. Салынған жаңа өнеркәсіп объектілерін ата?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3929063"/>
            <a:ext cx="23256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214438" y="4214813"/>
            <a:ext cx="500062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0438" y="4286250"/>
            <a:ext cx="485775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Ауыл шаруашылығындағы жағдай қандай болды?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5214938"/>
            <a:ext cx="23256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357313" y="5643563"/>
            <a:ext cx="500062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00438" y="5500688"/>
            <a:ext cx="485775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Ұлы Отан соғысының аты аңызға айналған қаһарманы Кеңес Одағының батыры, белгілі жазушы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2276872"/>
            <a:ext cx="26981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соғыс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776861"/>
            <a:ext cx="266858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ЖЕҢІС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620688"/>
            <a:ext cx="6912768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«ПОСТЕР ҚОРҒАУ» </a:t>
            </a:r>
            <a:endParaRPr lang="ru-RU" sz="4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6821098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жылаған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бала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Басқыншылық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</a:p>
          <a:p>
            <a:pPr algn="ctr">
              <a:defRPr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жаңа жерлер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жаулап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алу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</a:p>
          <a:p>
            <a:pPr algn="ctr">
              <a:defRPr/>
            </a:pP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қираған қала, қантөгіс,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28813"/>
            <a:ext cx="6478588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 err="1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Бейбіт</a:t>
            </a:r>
            <a:r>
              <a:rPr lang="ru-RU" sz="320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өмір,</a:t>
            </a:r>
            <a:endParaRPr lang="ru-RU" sz="3200" b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320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сәбилердің шат</a:t>
            </a:r>
            <a:r>
              <a:rPr lang="ru-RU" sz="320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күлкісі,</a:t>
            </a:r>
            <a:r>
              <a:rPr lang="ru-RU" sz="320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ru-RU" sz="3200" b="1" cap="all" dirty="0" err="1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тоқшылық</a:t>
            </a:r>
            <a:endParaRPr lang="ru-RU" sz="3200" b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2975" y="3786188"/>
            <a:ext cx="4391025" cy="2062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Зайырлы</a:t>
            </a:r>
            <a:r>
              <a:rPr lang="ru-RU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pPr algn="ctr">
              <a:defRPr/>
            </a:pPr>
            <a:r>
              <a:rPr lang="ru-RU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егемендік</a:t>
            </a:r>
            <a:r>
              <a:rPr lang="ru-RU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</a:p>
          <a:p>
            <a:pPr algn="ctr">
              <a:defRPr/>
            </a:pPr>
            <a:r>
              <a:rPr lang="kk-KZ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Демократиялық, </a:t>
            </a:r>
          </a:p>
          <a:p>
            <a:pPr algn="ctr">
              <a:defRPr/>
            </a:pPr>
            <a:r>
              <a:rPr lang="kk-KZ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тәуелсіздік</a:t>
            </a:r>
            <a:endParaRPr lang="ru-RU" sz="3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imag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525125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2000240"/>
            <a:ext cx="1643074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1200000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1060051">
            <a:off x="-13995" y="168686"/>
            <a:ext cx="1356282" cy="298556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1200000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rg-5-50-tran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5572125"/>
            <a:ext cx="14001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rg-5-25-trans-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15250" y="5357813"/>
            <a:ext cx="16557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14313" y="214313"/>
            <a:ext cx="685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Сәйкестендіру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1000125"/>
            <a:ext cx="20002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Ыбырай Жақаев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5" y="1000125"/>
            <a:ext cx="2857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Герман соғыс жоспары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50" y="1643063"/>
            <a:ext cx="200025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Жамбыл Жабаев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50" y="2286000"/>
            <a:ext cx="20002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Қызыл 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5" y="1643063"/>
            <a:ext cx="32146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Тары өсірудің шебері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5" y="2286000"/>
            <a:ext cx="407193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316 атқыштар дивизия қолбасшысы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50" y="3000375"/>
            <a:ext cx="20002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500-ге жуық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3714750"/>
            <a:ext cx="20002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Панфилов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4429125"/>
            <a:ext cx="20002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Шығанақ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50" y="5143500"/>
            <a:ext cx="20002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Барбаросса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5" y="2928938"/>
            <a:ext cx="542925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316 атқыштар дивизия  қандай  орденмен марапатталады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7625" y="3643313"/>
            <a:ext cx="407193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Атақты күріш өсіруші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5" y="4429125"/>
            <a:ext cx="478631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Ұлы Отан соғыстарында Кеңес Одағы батыры атағын қанша жауынгер ие болды?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7625" y="5143500"/>
            <a:ext cx="407193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“Ленинград өренім” жырының авторы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>
            <a:stCxn id="7" idx="3"/>
            <a:endCxn id="22" idx="1"/>
          </p:cNvCxnSpPr>
          <p:nvPr/>
        </p:nvCxnSpPr>
        <p:spPr>
          <a:xfrm>
            <a:off x="2286000" y="1249363"/>
            <a:ext cx="1571625" cy="2644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4" idx="1"/>
          </p:cNvCxnSpPr>
          <p:nvPr/>
        </p:nvCxnSpPr>
        <p:spPr>
          <a:xfrm rot="16200000" flipH="1">
            <a:off x="1267619" y="2804319"/>
            <a:ext cx="3608387" cy="1571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1" idx="1"/>
          </p:cNvCxnSpPr>
          <p:nvPr/>
        </p:nvCxnSpPr>
        <p:spPr>
          <a:xfrm>
            <a:off x="2286000" y="2500313"/>
            <a:ext cx="1571625" cy="677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3" idx="1"/>
          </p:cNvCxnSpPr>
          <p:nvPr/>
        </p:nvCxnSpPr>
        <p:spPr>
          <a:xfrm>
            <a:off x="2286000" y="3214688"/>
            <a:ext cx="1571625" cy="14652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6" idx="1"/>
          </p:cNvCxnSpPr>
          <p:nvPr/>
        </p:nvCxnSpPr>
        <p:spPr>
          <a:xfrm flipV="1">
            <a:off x="2286000" y="2535238"/>
            <a:ext cx="1571625" cy="1393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5" idx="1"/>
          </p:cNvCxnSpPr>
          <p:nvPr/>
        </p:nvCxnSpPr>
        <p:spPr>
          <a:xfrm rot="5400000" flipH="1" flipV="1">
            <a:off x="1677988" y="2500312"/>
            <a:ext cx="2787650" cy="1571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1" idx="1"/>
          </p:cNvCxnSpPr>
          <p:nvPr/>
        </p:nvCxnSpPr>
        <p:spPr>
          <a:xfrm rot="5400000" flipH="1" flipV="1">
            <a:off x="999332" y="2536031"/>
            <a:ext cx="4144962" cy="1571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rg-5-50-tran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5572125"/>
            <a:ext cx="14001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rg-5-25-trans-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15250" y="5357813"/>
            <a:ext cx="16557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14313" y="214313"/>
            <a:ext cx="685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Кесте толтыру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64185"/>
              </p:ext>
            </p:extLst>
          </p:nvPr>
        </p:nvGraphicFramePr>
        <p:xfrm>
          <a:off x="0" y="1571625"/>
          <a:ext cx="7858125" cy="2560320"/>
        </p:xfrm>
        <a:graphic>
          <a:graphicData uri="http://schemas.openxmlformats.org/drawingml/2006/table">
            <a:tbl>
              <a:tblPr/>
              <a:tblGrid>
                <a:gridCol w="4243388"/>
                <a:gridCol w="3614737"/>
              </a:tblGrid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«Кеңес Одағы батыры» атағын алғандар.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«Халық </a:t>
                      </a:r>
                      <a:r>
                        <a:rPr kumimoji="0" lang="kk-K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қаһарманы» </a:t>
                      </a:r>
                      <a:r>
                        <a:rPr kumimoji="0" lang="kk-K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атағын алғандар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3" name="Прямоугольник 12"/>
          <p:cNvSpPr>
            <a:spLocks noChangeArrowheads="1"/>
          </p:cNvSpPr>
          <p:nvPr/>
        </p:nvSpPr>
        <p:spPr bwMode="auto">
          <a:xfrm>
            <a:off x="285750" y="40719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1. Төлеген Тоқтаров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2. Қасым Қайсенов</a:t>
            </a:r>
          </a:p>
          <a:p>
            <a:pPr algn="just"/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3. Сұлтан Баймаханбетов</a:t>
            </a:r>
          </a:p>
          <a:p>
            <a:pPr algn="just"/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4. Рақымжан Қошқарбаев</a:t>
            </a:r>
          </a:p>
          <a:p>
            <a:pPr algn="just"/>
            <a:r>
              <a:rPr lang="kk-KZ" sz="2400">
                <a:latin typeface="Calibri" pitchFamily="34" charset="0"/>
                <a:cs typeface="Times New Roman" pitchFamily="18" charset="0"/>
              </a:rPr>
              <a:t>5. </a:t>
            </a:r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Нүркен Әбдіров</a:t>
            </a:r>
          </a:p>
          <a:p>
            <a:pPr algn="just"/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6. Бақтыораз Бейсекбаев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rg-5-50-tran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5572125"/>
            <a:ext cx="14001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rg-5-25-trans-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15250" y="5357813"/>
            <a:ext cx="16557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14313" y="214313"/>
            <a:ext cx="685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Кесте толтыру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571625"/>
          <a:ext cx="7858125" cy="2926080"/>
        </p:xfrm>
        <a:graphic>
          <a:graphicData uri="http://schemas.openxmlformats.org/drawingml/2006/table">
            <a:tbl>
              <a:tblPr/>
              <a:tblGrid>
                <a:gridCol w="4243388"/>
                <a:gridCol w="3614737"/>
              </a:tblGrid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«Кеңес Одағы батыры» атағын алғандар.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«Халық қаһарман» атағын алғандар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Төлеген Тоқтаров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Сұлтан Баймаханбетов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Нүркен Әбдіров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Қасым Қайсенов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2.Рақымжан Қошқарбаев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Бақтыораз Бейсенбаев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824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8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6400800" cy="1656184"/>
          </a:xfrm>
        </p:spPr>
        <p:txBody>
          <a:bodyPr>
            <a:prstTxWarp prst="textTriangleInverted">
              <a:avLst/>
            </a:prstTxWarp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Ыстық орындық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Home\Desktop\imgpreview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2996952"/>
            <a:ext cx="2736304" cy="2643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508381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4663" y="228600"/>
            <a:ext cx="4557712" cy="1143000"/>
          </a:xfrm>
        </p:spPr>
        <p:txBody>
          <a:bodyPr/>
          <a:lstStyle/>
          <a:p>
            <a:pPr eaLnBrk="1" hangingPunct="1">
              <a:defRPr/>
            </a:pPr>
            <a:r>
              <a:rPr lang="kk-KZ" sz="1600" smtClean="0"/>
              <a:t>Әрбір әлемнің елдерінде Ұлы Отан Соғыс батырларына ескерткіштер бар. Олардың есімімен көшелер, ауданы деп аталады.</a:t>
            </a:r>
            <a:endParaRPr lang="ru-RU" sz="1600" smtClean="0"/>
          </a:p>
        </p:txBody>
      </p:sp>
      <p:pic>
        <p:nvPicPr>
          <p:cNvPr id="563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60350"/>
            <a:ext cx="3190875" cy="2836863"/>
          </a:xfrm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844675"/>
            <a:ext cx="43942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429000"/>
            <a:ext cx="324008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1000">
        <p:blinds dir="vert"/>
      </p:transition>
    </mc:Choice>
    <mc:Fallback>
      <p:transition spd="slow" advClick="0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28600"/>
            <a:ext cx="3838575" cy="5870575"/>
          </a:xfrm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27088" y="6237288"/>
            <a:ext cx="250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Қапшағай. Қазақстан.</a:t>
            </a:r>
          </a:p>
        </p:txBody>
      </p:sp>
      <p:pic>
        <p:nvPicPr>
          <p:cNvPr id="58374" name="Picture 6" descr="5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60350"/>
            <a:ext cx="39608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435600" y="6308725"/>
            <a:ext cx="218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Астана. Қазақстан.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  <p:bldP spid="583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rg-5-50-tran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429250"/>
            <a:ext cx="14001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rg-5-25-trans-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6000" y="5286375"/>
            <a:ext cx="16557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14313" y="1571625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тапсырма:</a:t>
            </a:r>
          </a:p>
        </p:txBody>
      </p:sp>
      <p:pic>
        <p:nvPicPr>
          <p:cNvPr id="29702" name="Picture 5" descr="j0301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8100"/>
            <a:ext cx="43211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48000" y="4357688"/>
          <a:ext cx="6096000" cy="1539240"/>
        </p:xfrm>
        <a:graphic>
          <a:graphicData uri="http://schemas.openxmlformats.org/drawingml/2006/table">
            <a:tbl>
              <a:tblPr/>
              <a:tblGrid>
                <a:gridCol w="1779588"/>
                <a:gridCol w="1506537"/>
                <a:gridCol w="280987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Негізгі оқиғалар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күндері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нәтижелері мен маңызы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2" marR="62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7" name="Rectangle 1"/>
          <p:cNvSpPr>
            <a:spLocks noChangeArrowheads="1"/>
          </p:cNvSpPr>
          <p:nvPr/>
        </p:nvSpPr>
        <p:spPr bwMode="auto">
          <a:xfrm>
            <a:off x="1125367" y="2286030"/>
            <a:ext cx="5347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27-28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тарауды оқу. </a:t>
            </a:r>
          </a:p>
          <a:p>
            <a:pPr algn="ctr" eaLnBrk="0" hangingPunct="0"/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Қазақстандықтар </a:t>
            </a:r>
          </a:p>
          <a:p>
            <a:pPr algn="ctr" eaLnBrk="0" hangingPunct="0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Ұлы Отан соғысы  жылдарында</a:t>
            </a:r>
            <a:endParaRPr lang="kk-KZ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Кесте толтыру.</a:t>
            </a:r>
            <a:endParaRPr lang="kk-KZ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23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3568" y="-2570312"/>
            <a:ext cx="741682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endParaRPr lang="kk-KZ" sz="3200" b="1" dirty="0" smtClean="0">
              <a:solidFill>
                <a:srgbClr val="5E0D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kk-KZ" sz="3200" b="1" dirty="0" smtClean="0">
              <a:solidFill>
                <a:srgbClr val="5E0D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kk-KZ" sz="3200" b="1" dirty="0">
              <a:solidFill>
                <a:srgbClr val="5E0D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kk-KZ" sz="3200" b="1" dirty="0" smtClean="0">
              <a:solidFill>
                <a:srgbClr val="5E0D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kk-KZ" sz="3200" b="1" dirty="0">
              <a:solidFill>
                <a:srgbClr val="5E0D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Адасқан әріптер</a:t>
            </a:r>
          </a:p>
          <a:p>
            <a:pPr eaLnBrk="0" hangingPunct="0"/>
            <a:endParaRPr lang="kk-KZ" sz="3200" b="1" dirty="0">
              <a:solidFill>
                <a:srgbClr val="5E0D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kk-KZ" sz="3200" b="1" dirty="0" smtClean="0">
              <a:solidFill>
                <a:srgbClr val="5E0D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4000" b="1" dirty="0" smtClean="0">
                <a:solidFill>
                  <a:srgbClr val="5E0DFF"/>
                </a:solidFill>
                <a:latin typeface="Times New Roman" pitchFamily="18" charset="0"/>
                <a:cs typeface="Times New Roman" pitchFamily="18" charset="0"/>
              </a:rPr>
              <a:t>НЫСҚАТЫАНҚАЗҢ ЛҰЫ АНОТ </a:t>
            </a:r>
            <a:r>
              <a:rPr lang="kk-KZ" sz="4000" b="1" dirty="0">
                <a:solidFill>
                  <a:srgbClr val="5E0DFF"/>
                </a:solidFill>
                <a:latin typeface="Times New Roman" pitchFamily="18" charset="0"/>
                <a:cs typeface="Times New Roman" pitchFamily="18" charset="0"/>
              </a:rPr>
              <a:t>ҒЫСЫАНОС  </a:t>
            </a:r>
            <a:r>
              <a:rPr lang="kk-KZ" sz="4000" b="1" dirty="0" smtClean="0">
                <a:solidFill>
                  <a:srgbClr val="5E0DFF"/>
                </a:solidFill>
                <a:latin typeface="Times New Roman" pitchFamily="18" charset="0"/>
                <a:cs typeface="Times New Roman" pitchFamily="18" charset="0"/>
              </a:rPr>
              <a:t>ЫАСЫҚТУ</a:t>
            </a:r>
          </a:p>
          <a:p>
            <a:pPr eaLnBrk="0" hangingPunct="0"/>
            <a:endParaRPr lang="kk-KZ" sz="3200" b="1" dirty="0">
              <a:solidFill>
                <a:srgbClr val="5E0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конечная звезда 1">
            <a:hlinkClick r:id="rId3" action="ppaction://hlinkfile"/>
          </p:cNvPr>
          <p:cNvSpPr/>
          <p:nvPr/>
        </p:nvSpPr>
        <p:spPr>
          <a:xfrm>
            <a:off x="7380312" y="5013176"/>
            <a:ext cx="720080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492885"/>
            <a:ext cx="570655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Қазақстанның Ұлы Отан </a:t>
            </a:r>
          </a:p>
          <a:p>
            <a:pPr algn="ctr"/>
            <a:r>
              <a:rPr lang="kk-KZ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соғысына қатысуы</a:t>
            </a:r>
            <a:endParaRPr lang="ru-RU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77572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  ТОП  «БАТЫРЛАР»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785938"/>
            <a:ext cx="864076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ІІ ТОП  «ТАПҚЫРЛАР»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0" name="Picture 12" descr="1213962375_big_2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88913"/>
            <a:ext cx="3924300" cy="3155950"/>
          </a:xfrm>
        </p:spPr>
      </p:pic>
      <p:pic>
        <p:nvPicPr>
          <p:cNvPr id="32781" name="Picture 13" descr="1228169435_e4d5703549b59dca4b0123721764bf71_ful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88913"/>
            <a:ext cx="42862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73463"/>
            <a:ext cx="38893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c871713568e5b3efe5d886b3a585eea6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60350"/>
            <a:ext cx="3743325" cy="3095625"/>
          </a:xfrm>
        </p:spPr>
      </p:pic>
      <p:pic>
        <p:nvPicPr>
          <p:cNvPr id="36871" name="Picture 7" descr="gi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573463"/>
            <a:ext cx="208756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076825" y="404813"/>
            <a:ext cx="3527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/>
              <a:t>1941-1945 </a:t>
            </a:r>
            <a:r>
              <a:rPr lang="ru-RU" b="1" dirty="0" err="1"/>
              <a:t>жылдар</a:t>
            </a:r>
            <a:r>
              <a:rPr lang="ru-RU" b="1" dirty="0"/>
              <a:t> </a:t>
            </a:r>
            <a:r>
              <a:rPr lang="ru-RU" b="1" dirty="0" err="1"/>
              <a:t>аралығында</a:t>
            </a:r>
            <a:r>
              <a:rPr lang="ru-RU" b="1" dirty="0"/>
              <a:t> </a:t>
            </a:r>
            <a:r>
              <a:rPr lang="ru-RU" b="1" dirty="0" err="1"/>
              <a:t>Қазақстаннан</a:t>
            </a:r>
            <a:r>
              <a:rPr lang="ru-RU" b="1" dirty="0"/>
              <a:t> 1 миллион 200 </a:t>
            </a:r>
            <a:r>
              <a:rPr lang="ru-RU" b="1" dirty="0" err="1"/>
              <a:t>мыңнан</a:t>
            </a:r>
            <a:r>
              <a:rPr lang="ru-RU" b="1" dirty="0"/>
              <a:t> </a:t>
            </a:r>
            <a:r>
              <a:rPr lang="ru-RU" b="1" dirty="0" err="1"/>
              <a:t>астам</a:t>
            </a:r>
            <a:r>
              <a:rPr lang="ru-RU" b="1" dirty="0"/>
              <a:t> </a:t>
            </a:r>
            <a:r>
              <a:rPr lang="ru-RU" b="1" dirty="0" err="1"/>
              <a:t>адам</a:t>
            </a:r>
            <a:r>
              <a:rPr lang="ru-RU" b="1" dirty="0"/>
              <a:t> </a:t>
            </a:r>
            <a:r>
              <a:rPr lang="ru-RU" b="1" dirty="0" err="1"/>
              <a:t>майданға</a:t>
            </a:r>
            <a:r>
              <a:rPr lang="ru-RU" b="1" dirty="0"/>
              <a:t> </a:t>
            </a:r>
            <a:r>
              <a:rPr lang="ru-RU" b="1" dirty="0" err="1"/>
              <a:t>аттанды</a:t>
            </a:r>
            <a:r>
              <a:rPr lang="ru-RU" b="1" dirty="0"/>
              <a:t>. </a:t>
            </a:r>
            <a:r>
              <a:rPr lang="ru-RU" b="1" dirty="0" err="1"/>
              <a:t>Соның</a:t>
            </a:r>
            <a:r>
              <a:rPr lang="ru-RU" b="1" dirty="0"/>
              <a:t> </a:t>
            </a:r>
            <a:r>
              <a:rPr lang="ru-RU" b="1" dirty="0" err="1"/>
              <a:t>жартысынан</a:t>
            </a:r>
            <a:r>
              <a:rPr lang="ru-RU" b="1" dirty="0"/>
              <a:t> </a:t>
            </a:r>
            <a:r>
              <a:rPr lang="ru-RU" b="1" dirty="0" err="1"/>
              <a:t>астамы</a:t>
            </a:r>
            <a:r>
              <a:rPr lang="ru-RU" b="1" dirty="0"/>
              <a:t>, </a:t>
            </a:r>
            <a:r>
              <a:rPr lang="ru-RU" b="1" dirty="0" err="1"/>
              <a:t>яғни</a:t>
            </a:r>
            <a:r>
              <a:rPr lang="ru-RU" b="1" dirty="0"/>
              <a:t> </a:t>
            </a:r>
            <a:r>
              <a:rPr lang="ru-RU" b="1" dirty="0" err="1"/>
              <a:t>халықтың</a:t>
            </a:r>
            <a:r>
              <a:rPr lang="ru-RU" b="1" dirty="0"/>
              <a:t> </a:t>
            </a:r>
            <a:r>
              <a:rPr lang="ru-RU" b="1" dirty="0" err="1"/>
              <a:t>шамамен</a:t>
            </a:r>
            <a:r>
              <a:rPr lang="ru-RU" b="1" dirty="0"/>
              <a:t> 10 </a:t>
            </a:r>
            <a:r>
              <a:rPr lang="ru-RU" b="1" dirty="0" err="1"/>
              <a:t>пайызы</a:t>
            </a:r>
            <a:r>
              <a:rPr lang="ru-RU" b="1" dirty="0"/>
              <a:t> </a:t>
            </a:r>
            <a:r>
              <a:rPr lang="ru-RU" b="1" dirty="0" err="1"/>
              <a:t>соғыстан</a:t>
            </a:r>
            <a:r>
              <a:rPr lang="ru-RU" b="1" dirty="0"/>
              <a:t> </a:t>
            </a:r>
            <a:r>
              <a:rPr lang="ru-RU" b="1" dirty="0" err="1"/>
              <a:t>қайтып</a:t>
            </a:r>
            <a:r>
              <a:rPr lang="ru-RU" b="1" dirty="0"/>
              <a:t> </a:t>
            </a:r>
            <a:r>
              <a:rPr lang="ru-RU" b="1" dirty="0" err="1"/>
              <a:t>оралған</a:t>
            </a:r>
            <a:r>
              <a:rPr lang="ru-RU" b="1" dirty="0"/>
              <a:t> </a:t>
            </a:r>
            <a:r>
              <a:rPr lang="ru-RU" b="1" dirty="0" err="1"/>
              <a:t>жоқ</a:t>
            </a:r>
            <a:r>
              <a:rPr lang="ru-RU" b="1" dirty="0"/>
              <a:t>, — </a:t>
            </a:r>
            <a:r>
              <a:rPr lang="ru-RU" b="1" dirty="0" err="1"/>
              <a:t>дейді</a:t>
            </a:r>
            <a:r>
              <a:rPr lang="ru-RU" b="1" dirty="0"/>
              <a:t> </a:t>
            </a:r>
            <a:r>
              <a:rPr lang="ru-RU" b="1" dirty="0" err="1"/>
              <a:t>тарихшылар</a:t>
            </a:r>
            <a:r>
              <a:rPr lang="ru-RU" b="1" dirty="0"/>
              <a:t>.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68313" y="3573463"/>
            <a:ext cx="37433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 err="1"/>
              <a:t>Соғыс</a:t>
            </a:r>
            <a:r>
              <a:rPr lang="ru-RU" b="1" dirty="0"/>
              <a:t> </a:t>
            </a:r>
            <a:r>
              <a:rPr lang="ru-RU" b="1" dirty="0" err="1"/>
              <a:t>жылдары</a:t>
            </a:r>
            <a:r>
              <a:rPr lang="ru-RU" b="1" dirty="0"/>
              <a:t> </a:t>
            </a:r>
            <a:r>
              <a:rPr lang="ru-RU" b="1" dirty="0" err="1"/>
              <a:t>республикада</a:t>
            </a:r>
            <a:r>
              <a:rPr lang="ru-RU" b="1" dirty="0"/>
              <a:t> 12 </a:t>
            </a:r>
            <a:r>
              <a:rPr lang="ru-RU" b="1" dirty="0" err="1"/>
              <a:t>атқыштар</a:t>
            </a:r>
            <a:r>
              <a:rPr lang="ru-RU" b="1" dirty="0"/>
              <a:t> </a:t>
            </a:r>
            <a:r>
              <a:rPr lang="ru-RU" b="1" dirty="0" err="1"/>
              <a:t>дивизиясы</a:t>
            </a:r>
            <a:r>
              <a:rPr lang="ru-RU" b="1" dirty="0"/>
              <a:t>, 4 </a:t>
            </a:r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кавалериялық</a:t>
            </a:r>
            <a:r>
              <a:rPr lang="ru-RU" b="1" dirty="0"/>
              <a:t> дивизия, 7 </a:t>
            </a:r>
            <a:r>
              <a:rPr lang="ru-RU" b="1" dirty="0" err="1"/>
              <a:t>атқыштар</a:t>
            </a:r>
            <a:r>
              <a:rPr lang="ru-RU" b="1" dirty="0"/>
              <a:t> </a:t>
            </a:r>
            <a:r>
              <a:rPr lang="ru-RU" b="1" dirty="0" err="1"/>
              <a:t>бригадасы</a:t>
            </a:r>
            <a:r>
              <a:rPr lang="ru-RU" b="1" dirty="0"/>
              <a:t>, </a:t>
            </a:r>
            <a:r>
              <a:rPr lang="ru-RU" b="1" dirty="0" err="1"/>
              <a:t>соның</a:t>
            </a:r>
            <a:r>
              <a:rPr lang="ru-RU" b="1" dirty="0"/>
              <a:t> </a:t>
            </a:r>
            <a:r>
              <a:rPr lang="ru-RU" b="1" dirty="0" err="1"/>
              <a:t>ішінде</a:t>
            </a:r>
            <a:r>
              <a:rPr lang="ru-RU" b="1" dirty="0"/>
              <a:t> 2 </a:t>
            </a:r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атқыштар</a:t>
            </a:r>
            <a:r>
              <a:rPr lang="ru-RU" b="1" dirty="0"/>
              <a:t> </a:t>
            </a:r>
            <a:r>
              <a:rPr lang="ru-RU" b="1" dirty="0" err="1"/>
              <a:t>бригадасы</a:t>
            </a:r>
            <a:r>
              <a:rPr lang="ru-RU" b="1" dirty="0"/>
              <a:t> </a:t>
            </a:r>
            <a:r>
              <a:rPr lang="ru-RU" b="1" dirty="0" err="1"/>
              <a:t>майданға</a:t>
            </a:r>
            <a:r>
              <a:rPr lang="ru-RU" b="1" dirty="0"/>
              <a:t> </a:t>
            </a:r>
            <a:r>
              <a:rPr lang="ru-RU" b="1" dirty="0" err="1"/>
              <a:t>жөнелтілді</a:t>
            </a:r>
            <a:r>
              <a:rPr lang="ru-RU" b="1" dirty="0"/>
              <a:t>. </a:t>
            </a:r>
            <a:r>
              <a:rPr lang="ru-RU" b="1" dirty="0" err="1"/>
              <a:t>Бұдан</a:t>
            </a:r>
            <a:r>
              <a:rPr lang="ru-RU" b="1" dirty="0"/>
              <a:t> </a:t>
            </a:r>
            <a:r>
              <a:rPr lang="ru-RU" b="1" dirty="0" err="1"/>
              <a:t>бөлек</a:t>
            </a:r>
            <a:r>
              <a:rPr lang="ru-RU" b="1" dirty="0"/>
              <a:t>, </a:t>
            </a:r>
            <a:r>
              <a:rPr lang="ru-RU" b="1" dirty="0" err="1"/>
              <a:t>Қазақстанда</a:t>
            </a:r>
            <a:r>
              <a:rPr lang="ru-RU" b="1" dirty="0"/>
              <a:t> 50-ге </a:t>
            </a:r>
            <a:r>
              <a:rPr lang="ru-RU" b="1" dirty="0" err="1"/>
              <a:t>жуық</a:t>
            </a:r>
            <a:r>
              <a:rPr lang="ru-RU" b="1" dirty="0"/>
              <a:t> полк пен </a:t>
            </a:r>
            <a:r>
              <a:rPr lang="ru-RU" b="1" dirty="0" err="1"/>
              <a:t>батальондар</a:t>
            </a:r>
            <a:r>
              <a:rPr lang="ru-RU" b="1" dirty="0"/>
              <a:t> </a:t>
            </a:r>
            <a:r>
              <a:rPr lang="ru-RU" b="1" dirty="0" err="1"/>
              <a:t>жасақталған</a:t>
            </a:r>
            <a:r>
              <a:rPr lang="ru-RU" b="1" dirty="0"/>
              <a:t>.</a:t>
            </a:r>
          </a:p>
        </p:txBody>
      </p:sp>
      <p:pic>
        <p:nvPicPr>
          <p:cNvPr id="36874" name="Picture 10" descr="20_109_04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573463"/>
            <a:ext cx="22320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1000">
        <p:circle/>
      </p:transition>
    </mc:Choice>
    <mc:Fallback>
      <p:transition spd="slow" advClick="0" advTm="1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500175"/>
          <a:ext cx="8072494" cy="3657600"/>
        </p:xfrm>
        <a:graphic>
          <a:graphicData uri="http://schemas.openxmlformats.org/drawingml/2006/table">
            <a:tbl>
              <a:tblPr/>
              <a:tblGrid>
                <a:gridCol w="1103641"/>
                <a:gridCol w="6968853"/>
              </a:tblGrid>
              <a:tr h="479589">
                <a:tc rowSpan="4">
                  <a:txBody>
                    <a:bodyPr/>
                    <a:lstStyle/>
                    <a:p>
                      <a:pPr marL="71755" marR="71755"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ҚАЗАҚСТАНДЫҚТАР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84" marR="3518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Мәскеу үшін шайқаста 1941ж. 30/ІХ 316д. (Панфилов атындағы 8 гвардиялық </a:t>
                      </a:r>
                      <a:r>
                        <a:rPr lang="kk-KZ" sz="2000" b="1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дивизия 312-атқыштар дивизиясы) Б.Момышұлы, Т. Тоқтаров, М. Ғабдуллин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84" marR="35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Ленинград үшін шайқас 310 және 314 дивизиялар </a:t>
                      </a:r>
                      <a:endParaRPr lang="kk-KZ" sz="2000" b="1" i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2000" b="1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Баймағанбетов, Әлия </a:t>
                      </a:r>
                      <a:r>
                        <a:rPr lang="kk-KZ" sz="2000" b="1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Молдағұлова, Мәншүк Маметова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84" marR="35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Сталинград үшін шайқаста 1942ж. 17/ҮІІ, 1943 ж. 02/ІІ 29 және 38 </a:t>
                      </a:r>
                      <a:r>
                        <a:rPr lang="kk-KZ" sz="2000" b="1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дивизиялар      </a:t>
                      </a: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Н. Әбдіров, Қ.Спатаев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84" marR="35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Соғыс бағыты батыс .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Берлин операциясы – 2,5 миллион әскер, 41 мың , 600 зеңбірек, 6250 танк, 7500 </a:t>
                      </a:r>
                      <a:r>
                        <a:rPr lang="kk-KZ" sz="2000" b="1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ұшақ. </a:t>
                      </a:r>
                      <a:r>
                        <a:rPr lang="kk-KZ" sz="2000" b="1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Жеңіс </a:t>
                      </a: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1945  02/Ү. Р. Қошқарбаев. 500-дей Қазақстандық Кеңес Одағының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2000" b="1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батыры 98-і қазақ, 1998ж. 11/ХІІ Б.Момышұлы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84" marR="35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357188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kk-KZ" sz="4000"/>
              <a:t>Қазақстан – майдан арсеналы</a:t>
            </a:r>
            <a:endParaRPr lang="ru-RU" sz="4000"/>
          </a:p>
        </p:txBody>
      </p:sp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/>
              <a:t>ҰЛЫ ОТАН СОҒЫСЫНЫҢ  </a:t>
            </a:r>
            <a:r>
              <a:rPr lang="kk-KZ" dirty="0" smtClean="0"/>
              <a:t>ҚАЗАҚСТАН </a:t>
            </a:r>
            <a:r>
              <a:rPr lang="ru-RU" dirty="0" smtClean="0"/>
              <a:t>БАТЫРЛАРЫ</a:t>
            </a:r>
          </a:p>
        </p:txBody>
      </p:sp>
      <p:pic>
        <p:nvPicPr>
          <p:cNvPr id="34821" name="Picture 5" descr="defaul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196975"/>
            <a:ext cx="2381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341438"/>
            <a:ext cx="25161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419475" y="5229225"/>
            <a:ext cx="2122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Мәметова Мәншүк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39750" y="5229225"/>
            <a:ext cx="2170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Әлия Молдағұлова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341438"/>
            <a:ext cx="25130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300788" y="5229225"/>
            <a:ext cx="2509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Бауыржан Момышұлы</a:t>
            </a:r>
          </a:p>
        </p:txBody>
      </p:sp>
    </p:spTree>
  </p:cSld>
  <p:clrMapOvr>
    <a:masterClrMapping/>
  </p:clrMapOvr>
  <p:transition spd="slow" advClick="0" advTm="9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3" grpId="0"/>
      <p:bldP spid="34824" grpId="0"/>
      <p:bldP spid="348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Rot="1" noChangeArrowheads="1"/>
          </p:cNvSpPr>
          <p:nvPr>
            <p:ph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mtClean="0"/>
              <a:t>ҰЛЫ ОТАН СОҒЫСЫНЫҢ  </a:t>
            </a:r>
            <a:r>
              <a:rPr lang="kk-KZ" smtClean="0"/>
              <a:t>ҚАЗАҚСТАН </a:t>
            </a:r>
            <a:r>
              <a:rPr lang="ru-RU" smtClean="0"/>
              <a:t>БАТЫРЛАРЫ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73238"/>
            <a:ext cx="26638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042988" y="573405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Ж. Малдыбаев</a:t>
            </a: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844675"/>
            <a:ext cx="2417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924300" y="5661025"/>
            <a:ext cx="185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Нұркен Әбдіров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1916113"/>
            <a:ext cx="26066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877050" y="5661025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Сумин А.В</a:t>
            </a:r>
          </a:p>
        </p:txBody>
      </p:sp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/>
      <p:bldP spid="35850" grpId="0"/>
    </p:bld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364</TotalTime>
  <Words>664</Words>
  <Application>Microsoft Office PowerPoint</Application>
  <PresentationFormat>Экран (4:3)</PresentationFormat>
  <Paragraphs>130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Граница</vt:lpstr>
      <vt:lpstr>Презентация PowerPoint</vt:lpstr>
      <vt:lpstr>Ыстық орындық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Әрбір әлемнің елдерінде Ұлы Отан Соғыс батырларына ескерткіштер бар. Олардың есімімен көшелер, ауданы деп аталады.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пользователь</cp:lastModifiedBy>
  <cp:revision>33</cp:revision>
  <dcterms:created xsi:type="dcterms:W3CDTF">2009-12-17T08:04:16Z</dcterms:created>
  <dcterms:modified xsi:type="dcterms:W3CDTF">2017-12-13T01:07:02Z</dcterms:modified>
</cp:coreProperties>
</file>