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2" r:id="rId2"/>
    <p:sldId id="340" r:id="rId3"/>
    <p:sldId id="338" r:id="rId4"/>
    <p:sldId id="33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083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24" autoAdjust="0"/>
  </p:normalViewPr>
  <p:slideViewPr>
    <p:cSldViewPr>
      <p:cViewPr>
        <p:scale>
          <a:sx n="100" d="100"/>
          <a:sy n="100" d="100"/>
        </p:scale>
        <p:origin x="-4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7CE12-1D6E-487C-BCA4-790C817C798F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D1B76-AD2B-427D-ADA7-C51909027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137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FE92F5-2C90-4872-AB40-A345C3B2B5F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E15397-B625-42EC-A793-9977EAB0E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75;&#1080;&#1087;&#1077;&#1088;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979712" y="1484784"/>
            <a:ext cx="2664296" cy="3168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1"/>
                </a:solidFill>
              </a:rPr>
              <a:t> Шығарма үзінділерімен жұмыс (Т/Ж4);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tx1"/>
                </a:solidFill>
              </a:rPr>
              <a:t> Көркем шығармадағы кейіпкер бейнесін (айтыскер) ашып, үзінділерді  жатқа айту (7.Т/Ж4).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1628800"/>
            <a:ext cx="1512168" cy="20882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000" dirty="0" smtClean="0">
                <a:solidFill>
                  <a:schemeClr val="tx1"/>
                </a:solidFill>
              </a:rPr>
              <a:t>Білу, түсіну, қолдану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4797152"/>
            <a:ext cx="3888432" cy="1944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kk-KZ" dirty="0" smtClean="0">
                <a:solidFill>
                  <a:schemeClr val="tx1"/>
                </a:solidFill>
              </a:rPr>
              <a:t>Шығарманың үзінділерін түсініп оқи алады</a:t>
            </a:r>
            <a:endParaRPr lang="ru-RU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kk-KZ" dirty="0" smtClean="0">
                <a:solidFill>
                  <a:schemeClr val="tx1"/>
                </a:solidFill>
              </a:rPr>
              <a:t>Көркем шығармадағы кейіпкер бейнесін анықтай алады</a:t>
            </a:r>
            <a:endParaRPr lang="ru-RU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kk-KZ" dirty="0" smtClean="0">
                <a:solidFill>
                  <a:schemeClr val="tx1"/>
                </a:solidFill>
              </a:rPr>
              <a:t>Үзінділерін жатқа айта алады</a:t>
            </a:r>
            <a:endParaRPr lang="kk-KZ" sz="1600" dirty="0" smtClean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504" y="0"/>
            <a:ext cx="4752528" cy="11247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Сабақтың тақырыбы: </a:t>
            </a: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Толғауы тоқсан қызыл тіл</a:t>
            </a:r>
          </a:p>
          <a:p>
            <a:pPr algn="ctr"/>
            <a:r>
              <a:rPr lang="kk-KZ" b="1" i="1" smtClean="0">
                <a:solidFill>
                  <a:schemeClr val="tx1"/>
                </a:solidFill>
              </a:rPr>
              <a:t>«Сөздің пірі - Сүйінбай»</a:t>
            </a:r>
            <a:endParaRPr lang="kk-KZ" b="1" i="1" dirty="0" smtClean="0">
              <a:solidFill>
                <a:schemeClr val="tx1"/>
              </a:solidFill>
            </a:endParaRPr>
          </a:p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7 сынып қазақ әдебиеті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508104" y="0"/>
            <a:ext cx="3349036" cy="909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i="1" dirty="0" smtClean="0">
                <a:solidFill>
                  <a:schemeClr val="tx1"/>
                </a:solidFill>
              </a:rPr>
              <a:t>қазақ тілі мен әдебиет пәнінің мұғалімі</a:t>
            </a:r>
            <a:endParaRPr lang="ru-RU" sz="1600" b="1" i="1" dirty="0" smtClean="0">
              <a:solidFill>
                <a:schemeClr val="tx1"/>
              </a:solidFill>
            </a:endParaRPr>
          </a:p>
          <a:p>
            <a:pPr algn="ctr"/>
            <a:r>
              <a:rPr lang="kk-KZ" sz="1600" b="1" i="1" dirty="0" smtClean="0">
                <a:solidFill>
                  <a:schemeClr val="tx1"/>
                </a:solidFill>
              </a:rPr>
              <a:t>Жагипарова Г.А.</a:t>
            </a:r>
          </a:p>
        </p:txBody>
      </p:sp>
      <p:sp>
        <p:nvSpPr>
          <p:cNvPr id="14" name="Овал 13"/>
          <p:cNvSpPr/>
          <p:nvPr/>
        </p:nvSpPr>
        <p:spPr>
          <a:xfrm>
            <a:off x="3779912" y="764704"/>
            <a:ext cx="2808312" cy="12961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</a:rPr>
              <a:t>Оқу мақсаты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07504" y="4149080"/>
            <a:ext cx="2088232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Бағалау  критерийі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51520" y="1196752"/>
            <a:ext cx="1907704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</a:rPr>
              <a:t>Ойлау деңгейінің дағдылары</a:t>
            </a: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>
            <a:off x="4788024" y="3212976"/>
            <a:ext cx="432048" cy="7920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Куб 28"/>
          <p:cNvSpPr/>
          <p:nvPr/>
        </p:nvSpPr>
        <p:spPr>
          <a:xfrm>
            <a:off x="4211960" y="4149080"/>
            <a:ext cx="2448272" cy="20882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kk-KZ" sz="1400" b="1" dirty="0" smtClean="0">
                <a:solidFill>
                  <a:schemeClr val="tx1"/>
                </a:solidFill>
              </a:rPr>
              <a:t> Оқушылардың барлығы мынаны орындай алады: </a:t>
            </a:r>
            <a:r>
              <a:rPr lang="kk-KZ" sz="1400" dirty="0" smtClean="0">
                <a:solidFill>
                  <a:schemeClr val="tx1"/>
                </a:solidFill>
              </a:rPr>
              <a:t>шығарма үзінділерімен жұмыс жасау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34" name="Куб 33"/>
          <p:cNvSpPr/>
          <p:nvPr/>
        </p:nvSpPr>
        <p:spPr>
          <a:xfrm>
            <a:off x="5292080" y="2564904"/>
            <a:ext cx="2448272" cy="20882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kk-KZ" sz="1400" b="1" dirty="0" smtClean="0">
                <a:solidFill>
                  <a:schemeClr val="tx1"/>
                </a:solidFill>
              </a:rPr>
              <a:t> Оқушылардың көбісі мынаны орындай алады:  </a:t>
            </a:r>
            <a:r>
              <a:rPr lang="kk-KZ" sz="1400" dirty="0" smtClean="0">
                <a:solidFill>
                  <a:schemeClr val="tx1"/>
                </a:solidFill>
              </a:rPr>
              <a:t>айтыстағы авторлар өлеңі арқылы  кейіпкерлер бейнесін  анықтау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35" name="Куб 34"/>
          <p:cNvSpPr/>
          <p:nvPr/>
        </p:nvSpPr>
        <p:spPr>
          <a:xfrm>
            <a:off x="6300192" y="980728"/>
            <a:ext cx="2448272" cy="20882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kk-KZ" sz="1400" b="1" dirty="0" smtClean="0">
                <a:solidFill>
                  <a:schemeClr val="tx1"/>
                </a:solidFill>
              </a:rPr>
              <a:t> Оқушылардың кейбіреуі мынаны орындай алады</a:t>
            </a:r>
            <a:r>
              <a:rPr lang="kk-KZ" sz="1400" dirty="0" smtClean="0">
                <a:solidFill>
                  <a:schemeClr val="tx1"/>
                </a:solidFill>
              </a:rPr>
              <a:t>: дауыс ырғағы арқылы таныта отырып, үзінділерді  жатқа айту</a:t>
            </a:r>
          </a:p>
        </p:txBody>
      </p:sp>
      <p:sp>
        <p:nvSpPr>
          <p:cNvPr id="36" name="Овал 35"/>
          <p:cNvSpPr/>
          <p:nvPr/>
        </p:nvSpPr>
        <p:spPr>
          <a:xfrm>
            <a:off x="6156176" y="4797152"/>
            <a:ext cx="223224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</a:rPr>
              <a:t>Сабақтың  мақсаты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8316416" y="1700808"/>
            <a:ext cx="720080" cy="40324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3131840" y="2492896"/>
            <a:ext cx="3024336" cy="31683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§"/>
            </a:pPr>
            <a:endParaRPr lang="kk-KZ" sz="1300" b="1" u="sng" dirty="0" smtClean="0"/>
          </a:p>
          <a:p>
            <a:pPr lvl="0"/>
            <a:endParaRPr lang="kk-KZ" sz="1300" b="1" u="sng" dirty="0" smtClean="0"/>
          </a:p>
          <a:p>
            <a:pPr lvl="0">
              <a:buFont typeface="Wingdings" pitchFamily="2" charset="2"/>
              <a:buChar char="§"/>
            </a:pPr>
            <a:r>
              <a:rPr lang="kk-KZ" sz="1300" b="1" u="sng" dirty="0" smtClean="0"/>
              <a:t> </a:t>
            </a:r>
            <a:r>
              <a:rPr lang="kk-KZ" sz="1400" b="1" u="sng" dirty="0" smtClean="0"/>
              <a:t>Тапсырма: </a:t>
            </a:r>
            <a:r>
              <a:rPr lang="kk-KZ" sz="1400" dirty="0" smtClean="0"/>
              <a:t>Айтыстан алынған үзіндіні мәнерлеп оқыңыз. </a:t>
            </a:r>
            <a:endParaRPr lang="ru-RU" sz="1400" dirty="0" smtClean="0"/>
          </a:p>
          <a:p>
            <a:pPr lvl="0">
              <a:buFont typeface="Wingdings" pitchFamily="2" charset="2"/>
              <a:buChar char="§"/>
            </a:pPr>
            <a:r>
              <a:rPr lang="kk-KZ" sz="1400" b="1" u="sng" dirty="0" smtClean="0"/>
              <a:t> Тапсырма: </a:t>
            </a:r>
            <a:r>
              <a:rPr lang="kk-KZ" sz="1400" dirty="0" smtClean="0"/>
              <a:t>Түсініксіз сөздерді кестеге түсіріп, білдіретін мағыналарын ашып жазыңыз.</a:t>
            </a:r>
            <a:r>
              <a:rPr lang="kk-KZ" sz="1400" u="sng" dirty="0" smtClean="0"/>
              <a:t> </a:t>
            </a:r>
          </a:p>
          <a:p>
            <a:pPr lvl="0">
              <a:buFont typeface="Wingdings" pitchFamily="2" charset="2"/>
              <a:buChar char="§"/>
            </a:pPr>
            <a:endParaRPr lang="kk-KZ" sz="1400" u="sng" dirty="0" smtClean="0"/>
          </a:p>
          <a:p>
            <a:pPr lvl="0"/>
            <a:endParaRPr lang="kk-KZ" sz="1400" u="sng" dirty="0" smtClean="0"/>
          </a:p>
          <a:p>
            <a:pPr lvl="0"/>
            <a:endParaRPr lang="kk-KZ" sz="1400" u="sng" dirty="0" smtClean="0"/>
          </a:p>
          <a:p>
            <a:pPr lvl="0"/>
            <a:endParaRPr lang="kk-KZ" sz="1400" u="sng" dirty="0" smtClean="0"/>
          </a:p>
          <a:p>
            <a:pPr lvl="0"/>
            <a:endParaRPr lang="kk-KZ" sz="1400" u="sng" dirty="0" smtClean="0"/>
          </a:p>
          <a:p>
            <a:pPr lvl="0"/>
            <a:endParaRPr lang="kk-KZ" sz="1400" u="sng" dirty="0" smtClean="0"/>
          </a:p>
          <a:p>
            <a:pPr lvl="0"/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504" y="2348880"/>
            <a:ext cx="2880320" cy="4509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sz="1200" dirty="0" smtClean="0"/>
          </a:p>
          <a:p>
            <a:endParaRPr lang="kk-KZ" sz="1200" dirty="0" smtClean="0"/>
          </a:p>
          <a:p>
            <a:pPr>
              <a:buFont typeface="Wingdings" pitchFamily="2" charset="2"/>
              <a:buChar char="§"/>
            </a:pPr>
            <a:r>
              <a:rPr lang="kk-KZ" sz="1400" b="1" dirty="0" smtClean="0"/>
              <a:t>Тапсырма: </a:t>
            </a:r>
            <a:r>
              <a:rPr lang="kk-KZ" sz="1400" dirty="0" smtClean="0"/>
              <a:t>Алдыңғы білімдерін тексеру мақсатымен пазл әдісі бойынша сұрақтарға жауап беру барысында  айтысып отырған жұптар бейнелеген бірнеше суреттер топтамасы ашылады. Оқушылар жұпта сурет мазмұнын болжап айтады. </a:t>
            </a:r>
          </a:p>
          <a:p>
            <a:endParaRPr lang="kk-KZ" sz="1400" dirty="0" smtClean="0"/>
          </a:p>
          <a:p>
            <a:endParaRPr lang="kk-KZ" sz="1400" dirty="0" smtClean="0"/>
          </a:p>
          <a:p>
            <a:endParaRPr lang="kk-KZ" sz="1400" dirty="0" smtClean="0"/>
          </a:p>
          <a:p>
            <a:endParaRPr lang="kk-KZ" sz="1400" b="1" dirty="0" smtClean="0"/>
          </a:p>
          <a:p>
            <a:pPr>
              <a:buFont typeface="Wingdings" pitchFamily="2" charset="2"/>
              <a:buChar char="§"/>
            </a:pPr>
            <a:r>
              <a:rPr lang="kk-KZ" sz="1400" b="1" dirty="0" smtClean="0"/>
              <a:t>Тапсырма: </a:t>
            </a:r>
          </a:p>
          <a:p>
            <a:pPr>
              <a:buFont typeface="Wingdings" pitchFamily="2" charset="2"/>
              <a:buChar char="q"/>
            </a:pPr>
            <a:r>
              <a:rPr lang="kk-KZ" sz="1400" dirty="0" smtClean="0"/>
              <a:t>«Айтыс өнеріндегі  тұлғалық болмыс» ұғымы  дегенді қалай түсінесіздер? (Жұпта талқылап, өз ойларымен бөліседі)</a:t>
            </a:r>
            <a:endParaRPr lang="ru-RU" sz="1400" dirty="0" smtClean="0"/>
          </a:p>
          <a:p>
            <a:pPr>
              <a:buFont typeface="Wingdings" pitchFamily="2" charset="2"/>
              <a:buChar char="§"/>
            </a:pPr>
            <a:endParaRPr lang="ru-RU" sz="1400" dirty="0" smtClean="0"/>
          </a:p>
          <a:p>
            <a:pPr lvl="0"/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28184" y="2276872"/>
            <a:ext cx="2664296" cy="4581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Ø"/>
            </a:pPr>
            <a:r>
              <a:rPr lang="kk-KZ" sz="1400" dirty="0" smtClean="0"/>
              <a:t> 1-топ: Сүйінбай</a:t>
            </a:r>
          </a:p>
          <a:p>
            <a:pPr lvl="0">
              <a:buFont typeface="Wingdings" pitchFamily="2" charset="2"/>
              <a:buChar char="Ø"/>
            </a:pPr>
            <a:r>
              <a:rPr lang="kk-KZ" sz="1400" dirty="0" smtClean="0"/>
              <a:t> 2-топ: </a:t>
            </a:r>
            <a:r>
              <a:rPr lang="kk-KZ" sz="1400" dirty="0" smtClean="0"/>
              <a:t>Қатаған</a:t>
            </a:r>
            <a:endParaRPr lang="kk-KZ" sz="1400" b="1" dirty="0" smtClean="0"/>
          </a:p>
          <a:p>
            <a:pPr lvl="0">
              <a:buFont typeface="Wingdings" pitchFamily="2" charset="2"/>
              <a:buChar char="§"/>
            </a:pPr>
            <a:r>
              <a:rPr lang="kk-KZ" sz="1400" b="1" dirty="0" smtClean="0"/>
              <a:t> </a:t>
            </a:r>
            <a:r>
              <a:rPr lang="kk-KZ" sz="1400" b="1" dirty="0" smtClean="0"/>
              <a:t>Тапсырма:</a:t>
            </a:r>
            <a:r>
              <a:rPr lang="kk-KZ" sz="1400" dirty="0" smtClean="0"/>
              <a:t> Кейіпкерлер бейнесін танытатын  ерекшеліктерді атаңыздар. (Кластермен жұмыс) </a:t>
            </a:r>
          </a:p>
          <a:p>
            <a:pPr lvl="0"/>
            <a:endParaRPr lang="kk-KZ" sz="1400" dirty="0" smtClean="0"/>
          </a:p>
          <a:p>
            <a:pPr lvl="0">
              <a:buFont typeface="Wingdings" pitchFamily="2" charset="2"/>
              <a:buChar char="§"/>
            </a:pPr>
            <a:endParaRPr lang="kk-KZ" sz="1400" dirty="0" smtClean="0"/>
          </a:p>
          <a:p>
            <a:pPr lvl="0">
              <a:buFont typeface="Wingdings" pitchFamily="2" charset="2"/>
              <a:buChar char="§"/>
            </a:pPr>
            <a:endParaRPr lang="kk-KZ" sz="1400" dirty="0" smtClean="0"/>
          </a:p>
          <a:p>
            <a:pPr lvl="0"/>
            <a:endParaRPr lang="kk-KZ" sz="1400" dirty="0" smtClean="0"/>
          </a:p>
          <a:p>
            <a:pPr lvl="0"/>
            <a:endParaRPr lang="kk-KZ" sz="1400" b="1" dirty="0" smtClean="0"/>
          </a:p>
          <a:p>
            <a:pPr lvl="0">
              <a:buFont typeface="Wingdings" pitchFamily="2" charset="2"/>
              <a:buChar char="§"/>
            </a:pPr>
            <a:r>
              <a:rPr lang="kk-KZ" sz="1400" b="1" dirty="0" smtClean="0"/>
              <a:t>Тапсырма:</a:t>
            </a:r>
            <a:r>
              <a:rPr lang="kk-KZ" sz="1400" dirty="0" smtClean="0"/>
              <a:t> Оқушылар топта  айтыс бойынша қойылым қоюға дайындалады, рөлдерін бөліп алады. 8 минут дайындалып, жұмыстарын әр топ 2 минуттан сахналайды.</a:t>
            </a:r>
            <a:endParaRPr lang="ru-RU" sz="1400" dirty="0"/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899592" y="0"/>
            <a:ext cx="7128792" cy="54868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>
                <a:solidFill>
                  <a:schemeClr val="tx1"/>
                </a:solidFill>
              </a:rPr>
              <a:t>Белсенді және саралап оқыту әдістері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3419872" y="4221088"/>
          <a:ext cx="2448272" cy="1163568"/>
        </p:xfrm>
        <a:graphic>
          <a:graphicData uri="http://schemas.openxmlformats.org/drawingml/2006/table">
            <a:tbl>
              <a:tblPr/>
              <a:tblGrid>
                <a:gridCol w="951260"/>
                <a:gridCol w="149701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kk-KZ" sz="1200" b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Түсініксіз сөз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Білдіретін </a:t>
                      </a:r>
                      <a:r>
                        <a:rPr lang="kk-KZ" sz="1200" b="1" u="sng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мағынасы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r>
                        <a:rPr lang="kk-KZ" sz="1200" i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Мүбәрәк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i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құтты , игілікті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r>
                        <a:rPr lang="kk-KZ" sz="1200" i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Ақиық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i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бүркіттің қыран тұқымы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endParaRPr lang="ru-RU" sz="1200" u="sng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u="sng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Овал 28"/>
          <p:cNvSpPr/>
          <p:nvPr/>
        </p:nvSpPr>
        <p:spPr>
          <a:xfrm>
            <a:off x="6804248" y="4293096"/>
            <a:ext cx="1224136" cy="3600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solidFill>
                  <a:schemeClr val="tx1"/>
                </a:solidFill>
              </a:rPr>
              <a:t>Кейіпкер бейнесі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7812360" y="4077072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6876256" y="4077072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812360" y="4725144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6804248" y="4725144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8100392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6444208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5868144" y="548680"/>
            <a:ext cx="2880320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</a:rPr>
              <a:t>Топтық жұмыс </a:t>
            </a:r>
            <a:r>
              <a:rPr lang="kk-KZ" sz="1200" dirty="0" smtClean="0">
                <a:solidFill>
                  <a:schemeClr val="tx1"/>
                </a:solidFill>
              </a:rPr>
              <a:t>(бірлесіп жұмыс жасау мүмкіндігі)</a:t>
            </a:r>
            <a:endParaRPr lang="ru-RU" sz="1200" dirty="0" smtClean="0"/>
          </a:p>
        </p:txBody>
      </p:sp>
      <p:sp>
        <p:nvSpPr>
          <p:cNvPr id="56" name="Овал 55"/>
          <p:cNvSpPr/>
          <p:nvPr/>
        </p:nvSpPr>
        <p:spPr>
          <a:xfrm>
            <a:off x="179512" y="548680"/>
            <a:ext cx="2664296" cy="43204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</a:rPr>
              <a:t>Жұппен жұмыс</a:t>
            </a: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3131840" y="548680"/>
            <a:ext cx="2592288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</a:rPr>
              <a:t>Жеке жұмыс </a:t>
            </a:r>
            <a:r>
              <a:rPr lang="kk-KZ" sz="1200" dirty="0" smtClean="0">
                <a:solidFill>
                  <a:schemeClr val="tx1"/>
                </a:solidFill>
              </a:rPr>
              <a:t>(ақпарат алмасу мүмкіндігі)</a:t>
            </a:r>
            <a:endParaRPr lang="ru-RU" sz="1200" dirty="0"/>
          </a:p>
        </p:txBody>
      </p:sp>
      <p:sp>
        <p:nvSpPr>
          <p:cNvPr id="58" name="Стрелка вниз 57"/>
          <p:cNvSpPr/>
          <p:nvPr/>
        </p:nvSpPr>
        <p:spPr>
          <a:xfrm>
            <a:off x="3347864" y="1340768"/>
            <a:ext cx="2376264" cy="1080120"/>
          </a:xfrm>
          <a:prstGeom prst="downArrow">
            <a:avLst>
              <a:gd name="adj1" fmla="val 6007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kk-KZ" sz="1200" dirty="0" smtClean="0">
              <a:solidFill>
                <a:schemeClr val="tx1"/>
              </a:solidFill>
            </a:endParaRPr>
          </a:p>
          <a:p>
            <a:pPr lvl="0" algn="ctr"/>
            <a:r>
              <a:rPr lang="kk-KZ" sz="1600" dirty="0" smtClean="0">
                <a:solidFill>
                  <a:schemeClr val="tx1"/>
                </a:solidFill>
              </a:rPr>
              <a:t>Түртіп алып оқу, Кесте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61" name="Рисунок 60" descr="http://aitysker.org/wp-content/gallery/onaevtay-er-ayda/06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53136"/>
            <a:ext cx="1296144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Рисунок 61" descr="https://im0-tub-kz.yandex.net/i?id=a452fb0f6278eafa28addb8da99eee91&amp;n=33&amp;h=215&amp;w=321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653136"/>
            <a:ext cx="115212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Стрелка вниз 36"/>
          <p:cNvSpPr/>
          <p:nvPr/>
        </p:nvSpPr>
        <p:spPr>
          <a:xfrm>
            <a:off x="323528" y="1052736"/>
            <a:ext cx="2376264" cy="1224136"/>
          </a:xfrm>
          <a:prstGeom prst="downArrow">
            <a:avLst>
              <a:gd name="adj1" fmla="val 6007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kk-KZ" sz="1600" dirty="0" smtClean="0">
              <a:solidFill>
                <a:schemeClr val="tx1"/>
              </a:solidFill>
            </a:endParaRPr>
          </a:p>
          <a:p>
            <a:pPr lvl="0" algn="ctr"/>
            <a:r>
              <a:rPr lang="kk-KZ" sz="1600" dirty="0" smtClean="0">
                <a:solidFill>
                  <a:schemeClr val="tx1"/>
                </a:solidFill>
              </a:rPr>
              <a:t>Пазл, болжау, ой шақыру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6228184" y="1340768"/>
            <a:ext cx="2376264" cy="864096"/>
          </a:xfrm>
          <a:prstGeom prst="downArrow">
            <a:avLst>
              <a:gd name="adj1" fmla="val 60078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kk-KZ" sz="1200" dirty="0" smtClean="0">
              <a:solidFill>
                <a:schemeClr val="tx1"/>
              </a:solidFill>
            </a:endParaRPr>
          </a:p>
          <a:p>
            <a:pPr lvl="0" algn="ctr"/>
            <a:r>
              <a:rPr lang="kk-KZ" sz="1600" dirty="0" smtClean="0">
                <a:solidFill>
                  <a:schemeClr val="tx1"/>
                </a:solidFill>
              </a:rPr>
              <a:t>Кластер, рөлдік ойындар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9" name="Выноска со стрелкой вниз 38"/>
          <p:cNvSpPr/>
          <p:nvPr/>
        </p:nvSpPr>
        <p:spPr>
          <a:xfrm>
            <a:off x="3491880" y="5877272"/>
            <a:ext cx="2304256" cy="72008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  <a:hlinkClick r:id="rId4" action="ppaction://hlinkpres?slideindex=1&amp;slidetitle="/>
              </a:rPr>
              <a:t>Сабақты бекіту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55576" y="332656"/>
            <a:ext cx="7128792" cy="5040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b="1" i="1" dirty="0" smtClean="0">
                <a:solidFill>
                  <a:srgbClr val="002060"/>
                </a:solidFill>
              </a:rPr>
              <a:t>КРИТЕРИАЛДЫ бағалау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7" name="Выноска со стрелкой вправо 16"/>
          <p:cNvSpPr/>
          <p:nvPr/>
        </p:nvSpPr>
        <p:spPr>
          <a:xfrm>
            <a:off x="107504" y="1052736"/>
            <a:ext cx="4248472" cy="5256584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chemeClr val="tx1"/>
              </a:solidFill>
            </a:endParaRPr>
          </a:p>
          <a:p>
            <a:pPr algn="ctr"/>
            <a:endParaRPr lang="kk-KZ" b="1" dirty="0" smtClean="0">
              <a:solidFill>
                <a:schemeClr val="tx1"/>
              </a:solidFill>
            </a:endParaRPr>
          </a:p>
          <a:p>
            <a:pPr algn="ctr"/>
            <a:endParaRPr lang="kk-KZ" b="1" dirty="0" smtClean="0">
              <a:solidFill>
                <a:schemeClr val="tx1"/>
              </a:solidFill>
            </a:endParaRPr>
          </a:p>
          <a:p>
            <a:pPr algn="ctr"/>
            <a:endParaRPr lang="kk-KZ" b="1" dirty="0" smtClean="0">
              <a:solidFill>
                <a:schemeClr val="tx1"/>
              </a:solidFill>
            </a:endParaRPr>
          </a:p>
          <a:p>
            <a:pPr algn="ctr"/>
            <a:r>
              <a:rPr lang="kk-KZ" b="1" dirty="0" smtClean="0">
                <a:solidFill>
                  <a:schemeClr val="tx1"/>
                </a:solidFill>
              </a:rPr>
              <a:t>Топ болып бағалайды</a:t>
            </a:r>
            <a:r>
              <a:rPr lang="kk-KZ" dirty="0" smtClean="0"/>
              <a:t> </a:t>
            </a:r>
            <a:r>
              <a:rPr lang="kk-KZ" sz="1100" dirty="0" smtClean="0"/>
              <a:t>Дескрипторларға байланысты домбыраның қиындыларын жинау негізінде </a:t>
            </a:r>
            <a:r>
              <a:rPr lang="kk-KZ" sz="1100" b="1" dirty="0" smtClean="0"/>
              <a:t>топаралық бағалау</a:t>
            </a:r>
            <a:r>
              <a:rPr lang="kk-KZ" sz="1100" dirty="0" smtClean="0"/>
              <a:t> (топтар бір - бірін домбыраның қиындыларын беріп, бағалайды, критерийлерге сай  домбыраның суретін құрастырады) </a:t>
            </a:r>
          </a:p>
          <a:p>
            <a:pPr algn="ctr"/>
            <a:endParaRPr lang="kk-KZ" sz="1100" b="1" dirty="0" smtClean="0"/>
          </a:p>
          <a:p>
            <a:pPr algn="ctr"/>
            <a:r>
              <a:rPr lang="kk-KZ" sz="1400" b="1" dirty="0" smtClean="0"/>
              <a:t>Бағалау парақшасы</a:t>
            </a:r>
          </a:p>
          <a:p>
            <a:pPr algn="ctr"/>
            <a:endParaRPr lang="ru-RU" sz="1100" b="1" dirty="0" smtClean="0"/>
          </a:p>
          <a:p>
            <a:pPr lvl="0" algn="ctr"/>
            <a:endParaRPr lang="kk-KZ" b="1" dirty="0" smtClean="0">
              <a:solidFill>
                <a:schemeClr val="tx1"/>
              </a:solidFill>
            </a:endParaRPr>
          </a:p>
          <a:p>
            <a:pPr lvl="0" algn="ctr"/>
            <a:endParaRPr lang="kk-KZ" b="1" dirty="0" smtClean="0">
              <a:solidFill>
                <a:schemeClr val="tx1"/>
              </a:solidFill>
            </a:endParaRPr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kk-KZ" dirty="0" smtClean="0"/>
          </a:p>
          <a:p>
            <a:pPr lvl="0"/>
            <a:endParaRPr lang="ru-RU" dirty="0"/>
          </a:p>
        </p:txBody>
      </p:sp>
      <p:sp>
        <p:nvSpPr>
          <p:cNvPr id="18" name="Выноска со стрелкой вправо 17"/>
          <p:cNvSpPr/>
          <p:nvPr/>
        </p:nvSpPr>
        <p:spPr>
          <a:xfrm>
            <a:off x="4427984" y="1052736"/>
            <a:ext cx="2376264" cy="5472608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kk-KZ" sz="10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0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0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0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0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0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0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0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kk-KZ" sz="10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Шығарма кейіпкерлерінің бейнесін ашады (алақан)</a:t>
            </a:r>
          </a:p>
          <a:p>
            <a:pPr lvl="0" algn="ctr"/>
            <a:endParaRPr lang="kk-KZ" sz="10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0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1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1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1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1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kk-KZ" sz="11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kk-KZ" sz="1000" b="1" dirty="0" smtClean="0">
              <a:solidFill>
                <a:schemeClr val="tx1"/>
              </a:solidFill>
            </a:endParaRPr>
          </a:p>
          <a:p>
            <a:pPr algn="ctr"/>
            <a:r>
              <a:rPr lang="kk-KZ" sz="1000" b="1" dirty="0" smtClean="0">
                <a:solidFill>
                  <a:schemeClr val="tx1"/>
                </a:solidFill>
              </a:rPr>
              <a:t>Үзінділерді  жатқа айтады (мойын)</a:t>
            </a: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endParaRPr lang="kk-KZ" sz="1000" b="1" dirty="0" smtClean="0">
              <a:solidFill>
                <a:schemeClr val="tx1"/>
              </a:solidFill>
            </a:endParaRPr>
          </a:p>
          <a:p>
            <a:r>
              <a:rPr lang="kk-KZ" sz="1000" b="1" dirty="0" smtClean="0">
                <a:solidFill>
                  <a:schemeClr val="tx1"/>
                </a:solidFill>
              </a:rPr>
              <a:t>Кейіпкерлер бейнесін дауыс ырғақтарын келтіре сахналайды (шанақ)</a:t>
            </a:r>
            <a:endParaRPr lang="ru-RU" sz="1000" dirty="0" smtClean="0">
              <a:solidFill>
                <a:schemeClr val="tx1"/>
              </a:solidFill>
            </a:endParaRPr>
          </a:p>
          <a:p>
            <a:r>
              <a:rPr lang="kk-KZ" sz="1100" dirty="0" smtClean="0"/>
              <a:t> </a:t>
            </a:r>
            <a:endParaRPr lang="ru-RU" sz="1100" dirty="0" smtClean="0"/>
          </a:p>
          <a:p>
            <a:pPr algn="ctr"/>
            <a:endParaRPr lang="ru-RU" sz="1100" dirty="0" smtClean="0">
              <a:solidFill>
                <a:schemeClr val="tx1"/>
              </a:solidFill>
            </a:endParaRPr>
          </a:p>
          <a:p>
            <a:pPr lvl="0" algn="ctr"/>
            <a:endParaRPr lang="kk-KZ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kk-K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76256" y="1916832"/>
            <a:ext cx="2016224" cy="48245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kk-KZ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«3-2-1» стр.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05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57200" algn="l"/>
              </a:tabLst>
            </a:pPr>
            <a:r>
              <a:rPr lang="kk-KZ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Сабақта алған 3 маңызды ақпарат</a:t>
            </a:r>
            <a:endParaRPr lang="ru-RU" sz="105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57200" algn="l"/>
              </a:tabLst>
            </a:pPr>
            <a:r>
              <a:rPr lang="kk-KZ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Қиындық келтірген 2  мәселе</a:t>
            </a:r>
            <a:endParaRPr lang="ru-RU" sz="105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57200" algn="l"/>
              </a:tabLst>
            </a:pPr>
            <a:r>
              <a:rPr lang="kk-KZ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Сабақта ұнаған 1 аспект</a:t>
            </a:r>
            <a:endParaRPr lang="kk-KZ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79512" y="2996953"/>
          <a:ext cx="2520284" cy="3007413"/>
        </p:xfrm>
        <a:graphic>
          <a:graphicData uri="http://schemas.openxmlformats.org/drawingml/2006/table">
            <a:tbl>
              <a:tblPr/>
              <a:tblGrid>
                <a:gridCol w="1080120"/>
                <a:gridCol w="720080"/>
                <a:gridCol w="720084"/>
              </a:tblGrid>
              <a:tr h="1011714">
                <a:tc>
                  <a:txBody>
                    <a:bodyPr/>
                    <a:lstStyle/>
                    <a:p>
                      <a:pPr algn="ctr">
                        <a:spcAft>
                          <a:spcPts val="1950"/>
                        </a:spcAft>
                      </a:pPr>
                      <a:r>
                        <a:rPr lang="kk-KZ" sz="1000" b="1" dirty="0">
                          <a:latin typeface="Times New Roman"/>
                          <a:ea typeface="Times New Roman"/>
                        </a:rPr>
                        <a:t>Бағалау критерийлері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b="1" dirty="0">
                          <a:latin typeface="Times New Roman"/>
                          <a:ea typeface="Times New Roman"/>
                        </a:rPr>
                        <a:t>Домбыраның қиындыларын жинау негізінде бағалау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b="1" dirty="0">
                          <a:latin typeface="Times New Roman"/>
                          <a:ea typeface="Times New Roman"/>
                        </a:rPr>
                        <a:t>     Ұсыныс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112">
                <a:tc>
                  <a:txBody>
                    <a:bodyPr/>
                    <a:lstStyle/>
                    <a:p>
                      <a:pPr>
                        <a:spcAft>
                          <a:spcPts val="195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Шығарма кейіпкерлерінің бейнесін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ашады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950"/>
                        </a:spcAft>
                      </a:pPr>
                      <a:endParaRPr lang="kk-KZ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950"/>
                        </a:spcAft>
                      </a:pPr>
                      <a:endParaRPr lang="kk-KZ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33">
                <a:tc>
                  <a:txBody>
                    <a:bodyPr/>
                    <a:lstStyle/>
                    <a:p>
                      <a:pPr>
                        <a:spcAft>
                          <a:spcPts val="1950"/>
                        </a:spcAft>
                      </a:pPr>
                      <a:r>
                        <a:rPr lang="kk-KZ" sz="1000" b="1" dirty="0">
                          <a:latin typeface="Times New Roman"/>
                          <a:ea typeface="Times New Roman"/>
                        </a:rPr>
                        <a:t>Үзінділерді  жатқа айтады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950"/>
                        </a:spcAft>
                      </a:pPr>
                      <a:endParaRPr lang="kk-KZ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950"/>
                        </a:spcAft>
                      </a:pPr>
                      <a:endParaRPr lang="kk-KZ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668">
                <a:tc>
                  <a:txBody>
                    <a:bodyPr/>
                    <a:lstStyle/>
                    <a:p>
                      <a:pPr>
                        <a:spcAft>
                          <a:spcPts val="1950"/>
                        </a:spcAft>
                      </a:pPr>
                      <a:r>
                        <a:rPr lang="kk-KZ" sz="1000" b="1" dirty="0">
                          <a:latin typeface="Times New Roman"/>
                          <a:ea typeface="Times New Roman"/>
                        </a:rPr>
                        <a:t>Кейіпкерлер бейнесін дауыс ырғақтарын келтіре сахналайды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950"/>
                        </a:spcAft>
                      </a:pPr>
                      <a:endParaRPr lang="kk-KZ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950"/>
                        </a:spcAft>
                      </a:pPr>
                      <a:endParaRPr lang="kk-KZ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C:\Users\ww\Desktop\ЗАЩИТА\домбыра суреті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05064"/>
            <a:ext cx="730002" cy="1541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ww\Desktop\ЗАЩИТА\домбыра мойны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00568">
            <a:off x="5084329" y="2057325"/>
            <a:ext cx="2762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ww\Desktop\ЗАЩИТА\домбыра құлағы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96752"/>
            <a:ext cx="485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четверенная стрелка 3"/>
          <p:cNvSpPr/>
          <p:nvPr/>
        </p:nvSpPr>
        <p:spPr>
          <a:xfrm>
            <a:off x="683568" y="2276872"/>
            <a:ext cx="7560840" cy="2088232"/>
          </a:xfrm>
          <a:prstGeom prst="quad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chemeClr val="tx1"/>
                </a:solidFill>
              </a:rPr>
              <a:t>сәтті болды                    Ықшам сабақ         қиындық туғызды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251520" y="260648"/>
            <a:ext cx="3096344" cy="2520280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r>
              <a:rPr lang="kk-KZ" dirty="0" smtClean="0"/>
              <a:t>Тақырыпқа негізделген емес, мақсатқа жетуге негізделген сабақ жоспарын құру</a:t>
            </a:r>
            <a:endParaRPr lang="ru-RU" dirty="0"/>
          </a:p>
        </p:txBody>
      </p:sp>
      <p:sp>
        <p:nvSpPr>
          <p:cNvPr id="7" name="Табличка 6"/>
          <p:cNvSpPr/>
          <p:nvPr/>
        </p:nvSpPr>
        <p:spPr>
          <a:xfrm>
            <a:off x="5220072" y="188640"/>
            <a:ext cx="3384376" cy="2592288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r>
              <a:rPr lang="kk-KZ" dirty="0" smtClean="0"/>
              <a:t>Балалардың қажеттілігін ескере отырып, жеке, жұптық, топтық жұмыстарының ұйымдастырылу маңыздылығын түсіндім </a:t>
            </a:r>
            <a:endParaRPr lang="ru-RU" dirty="0"/>
          </a:p>
        </p:txBody>
      </p:sp>
      <p:sp>
        <p:nvSpPr>
          <p:cNvPr id="8" name="Табличка 7"/>
          <p:cNvSpPr/>
          <p:nvPr/>
        </p:nvSpPr>
        <p:spPr>
          <a:xfrm>
            <a:off x="5508104" y="4221088"/>
            <a:ext cx="3240360" cy="2448272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Бағалау критерийлері (балалардың өз білім деңгейін анықтаудағы мүмкіндігі)</a:t>
            </a:r>
          </a:p>
          <a:p>
            <a:pPr algn="ctr"/>
            <a:r>
              <a:rPr lang="kk-KZ" dirty="0" smtClean="0"/>
              <a:t>Кері байланыс (балалардың сабақтан алған нақты білімдері)</a:t>
            </a:r>
            <a:endParaRPr lang="ru-RU" dirty="0"/>
          </a:p>
        </p:txBody>
      </p:sp>
      <p:sp>
        <p:nvSpPr>
          <p:cNvPr id="9" name="Табличка 8"/>
          <p:cNvSpPr/>
          <p:nvPr/>
        </p:nvSpPr>
        <p:spPr>
          <a:xfrm>
            <a:off x="899592" y="4581128"/>
            <a:ext cx="2952328" cy="2088232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 </a:t>
            </a:r>
          </a:p>
          <a:p>
            <a:pPr algn="ctr"/>
            <a:r>
              <a:rPr lang="kk-KZ" dirty="0" smtClean="0"/>
              <a:t>Білу, түсіну, қолдану дағдыларын дамытуға негізделген түртіп алып оқу, рөлдік ойындар әдістері.  </a:t>
            </a: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79512" y="116632"/>
            <a:ext cx="2016224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Сабақ жоспары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148064" y="4005064"/>
            <a:ext cx="1728192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Бағалау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716016" y="116632"/>
            <a:ext cx="1728192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Саралау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95536" y="4005064"/>
            <a:ext cx="1728192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Әдіс - тәсілдер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4431</TotalTime>
  <Words>465</Words>
  <Application>Microsoft Office PowerPoint</Application>
  <PresentationFormat>Экран (4:3)</PresentationFormat>
  <Paragraphs>154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Yekaterina Vyushkova</dc:creator>
  <cp:lastModifiedBy>ww</cp:lastModifiedBy>
  <cp:revision>323</cp:revision>
  <dcterms:created xsi:type="dcterms:W3CDTF">2016-10-17T10:52:15Z</dcterms:created>
  <dcterms:modified xsi:type="dcterms:W3CDTF">2017-12-08T18:39:05Z</dcterms:modified>
</cp:coreProperties>
</file>