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6"/>
  </p:notesMasterIdLst>
  <p:sldIdLst>
    <p:sldId id="342" r:id="rId2"/>
    <p:sldId id="340" r:id="rId3"/>
    <p:sldId id="338" r:id="rId4"/>
    <p:sldId id="33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4083C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46F890A9-2807-4EBB-B81D-B2AA78EC7F39}" styleName="Темный стиль 2 -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12" autoAdjust="0"/>
    <p:restoredTop sz="94624" autoAdjust="0"/>
  </p:normalViewPr>
  <p:slideViewPr>
    <p:cSldViewPr>
      <p:cViewPr>
        <p:scale>
          <a:sx n="100" d="100"/>
          <a:sy n="100" d="100"/>
        </p:scale>
        <p:origin x="-45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17CE12-1D6E-487C-BCA4-790C817C798F}" type="datetimeFigureOut">
              <a:rPr lang="ru-RU" smtClean="0"/>
              <a:pPr/>
              <a:t>08.12.2017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CD1B76-AD2B-427D-ADA7-C519090270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913774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0FE92F5-2C90-4872-AB40-A345C3B2B5F5}" type="datetimeFigureOut">
              <a:rPr lang="ru-RU" smtClean="0"/>
              <a:pPr/>
              <a:t>08.12.2017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FE15397-B625-42EC-A793-9977EAB0E0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92F5-2C90-4872-AB40-A345C3B2B5F5}" type="datetimeFigureOut">
              <a:rPr lang="ru-RU" smtClean="0"/>
              <a:pPr/>
              <a:t>08.12.2017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15397-B625-42EC-A793-9977EAB0E0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92F5-2C90-4872-AB40-A345C3B2B5F5}" type="datetimeFigureOut">
              <a:rPr lang="ru-RU" smtClean="0"/>
              <a:pPr/>
              <a:t>08.12.2017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15397-B625-42EC-A793-9977EAB0E0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0FE92F5-2C90-4872-AB40-A345C3B2B5F5}" type="datetimeFigureOut">
              <a:rPr lang="ru-RU" smtClean="0"/>
              <a:pPr/>
              <a:t>08.12.2017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FE15397-B625-42EC-A793-9977EAB0E0C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0FE92F5-2C90-4872-AB40-A345C3B2B5F5}" type="datetimeFigureOut">
              <a:rPr lang="ru-RU" smtClean="0"/>
              <a:pPr/>
              <a:t>08.12.2017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FE15397-B625-42EC-A793-9977EAB0E0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92F5-2C90-4872-AB40-A345C3B2B5F5}" type="datetimeFigureOut">
              <a:rPr lang="ru-RU" smtClean="0"/>
              <a:pPr/>
              <a:t>08.12.2017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15397-B625-42EC-A793-9977EAB0E0C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92F5-2C90-4872-AB40-A345C3B2B5F5}" type="datetimeFigureOut">
              <a:rPr lang="ru-RU" smtClean="0"/>
              <a:pPr/>
              <a:t>08.12.2017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15397-B625-42EC-A793-9977EAB0E0C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0FE92F5-2C90-4872-AB40-A345C3B2B5F5}" type="datetimeFigureOut">
              <a:rPr lang="ru-RU" smtClean="0"/>
              <a:pPr/>
              <a:t>08.12.2017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FE15397-B625-42EC-A793-9977EAB0E0C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92F5-2C90-4872-AB40-A345C3B2B5F5}" type="datetimeFigureOut">
              <a:rPr lang="ru-RU" smtClean="0"/>
              <a:pPr/>
              <a:t>08.12.2017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15397-B625-42EC-A793-9977EAB0E0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0FE92F5-2C90-4872-AB40-A345C3B2B5F5}" type="datetimeFigureOut">
              <a:rPr lang="ru-RU" smtClean="0"/>
              <a:pPr/>
              <a:t>08.12.2017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FE15397-B625-42EC-A793-9977EAB0E0C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0FE92F5-2C90-4872-AB40-A345C3B2B5F5}" type="datetimeFigureOut">
              <a:rPr lang="ru-RU" smtClean="0"/>
              <a:pPr/>
              <a:t>08.12.2017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FE15397-B625-42EC-A793-9977EAB0E0C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0FE92F5-2C90-4872-AB40-A345C3B2B5F5}" type="datetimeFigureOut">
              <a:rPr lang="ru-RU" smtClean="0"/>
              <a:pPr/>
              <a:t>08.12.2017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FE15397-B625-42EC-A793-9977EAB0E0C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&#1075;&#1080;&#1087;&#1077;&#1088;.pptx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1979712" y="1484784"/>
            <a:ext cx="2664296" cy="316835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>
              <a:buFont typeface="Wingdings" pitchFamily="2" charset="2"/>
              <a:buChar char="Ø"/>
            </a:pPr>
            <a:r>
              <a:rPr lang="kk-KZ" b="1" dirty="0" smtClean="0">
                <a:solidFill>
                  <a:schemeClr val="tx1"/>
                </a:solidFill>
              </a:rPr>
              <a:t> Шығарма үзінділерімен жұмыс (Т/Ж4);</a:t>
            </a:r>
            <a:endParaRPr lang="ru-RU" b="1" dirty="0" smtClean="0">
              <a:solidFill>
                <a:schemeClr val="tx1"/>
              </a:solidFill>
            </a:endParaRPr>
          </a:p>
          <a:p>
            <a:pPr lvl="0">
              <a:buFont typeface="Wingdings" pitchFamily="2" charset="2"/>
              <a:buChar char="Ø"/>
            </a:pPr>
            <a:r>
              <a:rPr lang="kk-KZ" b="1" dirty="0" smtClean="0">
                <a:solidFill>
                  <a:schemeClr val="tx1"/>
                </a:solidFill>
              </a:rPr>
              <a:t> Көркем шығармадағы кейіпкер бейнесін (айтыскер) ашып, үзінділерді  жатқа айту (7.Т/Ж4).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79512" y="1628800"/>
            <a:ext cx="1512168" cy="208823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kk-KZ" sz="2000" dirty="0" smtClean="0">
                <a:solidFill>
                  <a:schemeClr val="tx1"/>
                </a:solidFill>
              </a:rPr>
              <a:t>Білу, түсіну, қолдану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79512" y="4797152"/>
            <a:ext cx="3888432" cy="194421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28600" indent="-228600">
              <a:buFont typeface="+mj-lt"/>
              <a:buAutoNum type="arabicPeriod"/>
            </a:pPr>
            <a:r>
              <a:rPr lang="kk-KZ" dirty="0" smtClean="0">
                <a:solidFill>
                  <a:schemeClr val="tx1"/>
                </a:solidFill>
              </a:rPr>
              <a:t>Шығарманың үзінділерін түсініп оқи алады</a:t>
            </a:r>
            <a:endParaRPr lang="ru-RU" dirty="0" smtClean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kk-KZ" dirty="0" smtClean="0">
                <a:solidFill>
                  <a:schemeClr val="tx1"/>
                </a:solidFill>
              </a:rPr>
              <a:t>Көркем шығармадағы кейіпкер бейнесін анықтай алады</a:t>
            </a:r>
            <a:endParaRPr lang="ru-RU" dirty="0" smtClean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kk-KZ" dirty="0" smtClean="0">
                <a:solidFill>
                  <a:schemeClr val="tx1"/>
                </a:solidFill>
              </a:rPr>
              <a:t>Үзінділерін жатқа айта алады</a:t>
            </a:r>
            <a:endParaRPr lang="kk-KZ" sz="1600" dirty="0" smtClean="0">
              <a:solidFill>
                <a:schemeClr val="tx1"/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07504" y="0"/>
            <a:ext cx="4752528" cy="112474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i="1" dirty="0" smtClean="0">
                <a:solidFill>
                  <a:schemeClr val="tx1"/>
                </a:solidFill>
              </a:rPr>
              <a:t>Сабақтың тақырыбы: </a:t>
            </a:r>
          </a:p>
          <a:p>
            <a:pPr algn="ctr"/>
            <a:r>
              <a:rPr lang="kk-KZ" b="1" i="1" dirty="0" smtClean="0">
                <a:solidFill>
                  <a:schemeClr val="tx1"/>
                </a:solidFill>
              </a:rPr>
              <a:t>Толғауы тоқсан қызыл тіл</a:t>
            </a:r>
          </a:p>
          <a:p>
            <a:pPr algn="ctr"/>
            <a:r>
              <a:rPr lang="kk-KZ" b="1" i="1" smtClean="0">
                <a:solidFill>
                  <a:schemeClr val="tx1"/>
                </a:solidFill>
              </a:rPr>
              <a:t>«Сөздің пірі - Сүйінбай»</a:t>
            </a:r>
            <a:endParaRPr lang="kk-KZ" b="1" i="1" dirty="0" smtClean="0">
              <a:solidFill>
                <a:schemeClr val="tx1"/>
              </a:solidFill>
            </a:endParaRPr>
          </a:p>
          <a:p>
            <a:pPr algn="ctr"/>
            <a:r>
              <a:rPr lang="kk-KZ" b="1" i="1" dirty="0" smtClean="0">
                <a:solidFill>
                  <a:schemeClr val="tx1"/>
                </a:solidFill>
              </a:rPr>
              <a:t>7 сынып қазақ әдебиеті </a:t>
            </a:r>
            <a:endParaRPr lang="ru-RU" b="1" i="1" dirty="0">
              <a:solidFill>
                <a:schemeClr val="tx1"/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5508104" y="0"/>
            <a:ext cx="3349036" cy="90988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600" b="1" i="1" dirty="0" smtClean="0">
                <a:solidFill>
                  <a:schemeClr val="tx1"/>
                </a:solidFill>
              </a:rPr>
              <a:t>қазақ тілі мен әдебиет пәнінің мұғалімі</a:t>
            </a:r>
            <a:endParaRPr lang="ru-RU" sz="1600" b="1" i="1" dirty="0" smtClean="0">
              <a:solidFill>
                <a:schemeClr val="tx1"/>
              </a:solidFill>
            </a:endParaRPr>
          </a:p>
          <a:p>
            <a:pPr algn="ctr"/>
            <a:r>
              <a:rPr lang="kk-KZ" sz="1600" b="1" i="1" dirty="0" smtClean="0">
                <a:solidFill>
                  <a:schemeClr val="tx1"/>
                </a:solidFill>
              </a:rPr>
              <a:t>Жагипарова Г.А.</a:t>
            </a:r>
          </a:p>
        </p:txBody>
      </p:sp>
      <p:sp>
        <p:nvSpPr>
          <p:cNvPr id="14" name="Овал 13"/>
          <p:cNvSpPr/>
          <p:nvPr/>
        </p:nvSpPr>
        <p:spPr>
          <a:xfrm>
            <a:off x="3779912" y="764704"/>
            <a:ext cx="2808312" cy="129614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200" b="1" dirty="0" smtClean="0">
                <a:solidFill>
                  <a:schemeClr val="tx1"/>
                </a:solidFill>
              </a:rPr>
              <a:t>Оқу мақсаты</a:t>
            </a:r>
            <a:endParaRPr lang="ru-RU" sz="3200" b="1" dirty="0" smtClean="0">
              <a:solidFill>
                <a:schemeClr val="tx1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107504" y="4149080"/>
            <a:ext cx="2088232" cy="72008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chemeClr val="tx1"/>
                </a:solidFill>
              </a:rPr>
              <a:t>Бағалау  критерийі</a:t>
            </a:r>
            <a:endParaRPr lang="ru-RU" b="1" dirty="0" smtClean="0">
              <a:solidFill>
                <a:schemeClr val="tx1"/>
              </a:solidFill>
            </a:endParaRPr>
          </a:p>
        </p:txBody>
      </p:sp>
      <p:sp>
        <p:nvSpPr>
          <p:cNvPr id="24" name="Овал 23"/>
          <p:cNvSpPr/>
          <p:nvPr/>
        </p:nvSpPr>
        <p:spPr>
          <a:xfrm>
            <a:off x="251520" y="1196752"/>
            <a:ext cx="1907704" cy="93610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600" b="1" dirty="0" smtClean="0">
                <a:solidFill>
                  <a:schemeClr val="tx1"/>
                </a:solidFill>
              </a:rPr>
              <a:t>Ойлау деңгейінің дағдылары</a:t>
            </a:r>
            <a:endParaRPr lang="ru-RU" sz="1600" b="1" dirty="0" smtClean="0">
              <a:solidFill>
                <a:schemeClr val="tx1"/>
              </a:solidFill>
            </a:endParaRPr>
          </a:p>
        </p:txBody>
      </p:sp>
      <p:sp>
        <p:nvSpPr>
          <p:cNvPr id="31" name="Штриховая стрелка вправо 30"/>
          <p:cNvSpPr/>
          <p:nvPr/>
        </p:nvSpPr>
        <p:spPr>
          <a:xfrm>
            <a:off x="4788024" y="3212976"/>
            <a:ext cx="432048" cy="792088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Куб 28"/>
          <p:cNvSpPr/>
          <p:nvPr/>
        </p:nvSpPr>
        <p:spPr>
          <a:xfrm>
            <a:off x="4211960" y="4149080"/>
            <a:ext cx="2448272" cy="2088232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kk-KZ" sz="1400" b="1" dirty="0" smtClean="0">
                <a:solidFill>
                  <a:schemeClr val="tx1"/>
                </a:solidFill>
              </a:rPr>
              <a:t> Оқушылардың барлығы мынаны орындай алады: </a:t>
            </a:r>
            <a:r>
              <a:rPr lang="kk-KZ" sz="1400" dirty="0" smtClean="0">
                <a:solidFill>
                  <a:schemeClr val="tx1"/>
                </a:solidFill>
              </a:rPr>
              <a:t>шығарма үзінділерімен жұмыс жасау</a:t>
            </a:r>
            <a:endParaRPr lang="ru-RU" sz="1400" dirty="0" smtClean="0">
              <a:solidFill>
                <a:schemeClr val="tx1"/>
              </a:solidFill>
            </a:endParaRPr>
          </a:p>
        </p:txBody>
      </p:sp>
      <p:sp>
        <p:nvSpPr>
          <p:cNvPr id="34" name="Куб 33"/>
          <p:cNvSpPr/>
          <p:nvPr/>
        </p:nvSpPr>
        <p:spPr>
          <a:xfrm>
            <a:off x="5292080" y="2564904"/>
            <a:ext cx="2448272" cy="2088232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kk-KZ" sz="1400" b="1" dirty="0" smtClean="0">
                <a:solidFill>
                  <a:schemeClr val="tx1"/>
                </a:solidFill>
              </a:rPr>
              <a:t> Оқушылардың көбісі мынаны орындай алады:  </a:t>
            </a:r>
            <a:r>
              <a:rPr lang="kk-KZ" sz="1400" dirty="0" smtClean="0">
                <a:solidFill>
                  <a:schemeClr val="tx1"/>
                </a:solidFill>
              </a:rPr>
              <a:t>айтыстағы авторлар өлеңі арқылы  кейіпкерлер бейнесін  анықтау</a:t>
            </a:r>
            <a:endParaRPr lang="ru-RU" sz="1400" dirty="0" smtClean="0">
              <a:solidFill>
                <a:schemeClr val="tx1"/>
              </a:solidFill>
            </a:endParaRPr>
          </a:p>
        </p:txBody>
      </p:sp>
      <p:sp>
        <p:nvSpPr>
          <p:cNvPr id="35" name="Куб 34"/>
          <p:cNvSpPr/>
          <p:nvPr/>
        </p:nvSpPr>
        <p:spPr>
          <a:xfrm>
            <a:off x="6300192" y="980728"/>
            <a:ext cx="2448272" cy="2088232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kk-KZ" sz="1400" b="1" dirty="0" smtClean="0">
                <a:solidFill>
                  <a:schemeClr val="tx1"/>
                </a:solidFill>
              </a:rPr>
              <a:t> Оқушылардың кейбіреуі мынаны орындай алады</a:t>
            </a:r>
            <a:r>
              <a:rPr lang="kk-KZ" sz="1400" dirty="0" smtClean="0">
                <a:solidFill>
                  <a:schemeClr val="tx1"/>
                </a:solidFill>
              </a:rPr>
              <a:t>: дауыс ырғағы арқылы таныта отырып, үзінділерді  жатқа айту</a:t>
            </a:r>
          </a:p>
        </p:txBody>
      </p:sp>
      <p:sp>
        <p:nvSpPr>
          <p:cNvPr id="36" name="Овал 35"/>
          <p:cNvSpPr/>
          <p:nvPr/>
        </p:nvSpPr>
        <p:spPr>
          <a:xfrm>
            <a:off x="6156176" y="4797152"/>
            <a:ext cx="2232248" cy="64807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b="1" dirty="0" smtClean="0">
                <a:solidFill>
                  <a:schemeClr val="tx1"/>
                </a:solidFill>
              </a:rPr>
              <a:t>Сабақтың  мақсаты</a:t>
            </a:r>
            <a:endParaRPr lang="ru-RU" sz="2000" b="1" dirty="0" smtClean="0">
              <a:solidFill>
                <a:schemeClr val="tx1"/>
              </a:solidFill>
            </a:endParaRPr>
          </a:p>
        </p:txBody>
      </p:sp>
      <p:sp>
        <p:nvSpPr>
          <p:cNvPr id="16" name="Двойная стрелка вверх/вниз 15"/>
          <p:cNvSpPr/>
          <p:nvPr/>
        </p:nvSpPr>
        <p:spPr>
          <a:xfrm>
            <a:off x="8316416" y="1700808"/>
            <a:ext cx="720080" cy="4032448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S</a:t>
            </a:r>
          </a:p>
          <a:p>
            <a:pPr algn="ctr"/>
            <a:endParaRPr lang="en-US" sz="20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M</a:t>
            </a:r>
          </a:p>
          <a:p>
            <a:pPr algn="ctr"/>
            <a:endParaRPr lang="en-US" sz="20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A</a:t>
            </a:r>
          </a:p>
          <a:p>
            <a:pPr algn="ctr"/>
            <a:endParaRPr lang="en-US" sz="20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R</a:t>
            </a:r>
          </a:p>
          <a:p>
            <a:pPr algn="ctr"/>
            <a:endParaRPr lang="en-US" sz="20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T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Скругленный прямоугольник 17"/>
          <p:cNvSpPr/>
          <p:nvPr/>
        </p:nvSpPr>
        <p:spPr>
          <a:xfrm>
            <a:off x="3131840" y="2492896"/>
            <a:ext cx="3024336" cy="316835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>
              <a:buFont typeface="Wingdings" pitchFamily="2" charset="2"/>
              <a:buChar char="§"/>
            </a:pPr>
            <a:endParaRPr lang="kk-KZ" sz="1300" b="1" u="sng" dirty="0" smtClean="0"/>
          </a:p>
          <a:p>
            <a:pPr lvl="0"/>
            <a:endParaRPr lang="kk-KZ" sz="1300" b="1" u="sng" dirty="0" smtClean="0"/>
          </a:p>
          <a:p>
            <a:pPr lvl="0">
              <a:buFont typeface="Wingdings" pitchFamily="2" charset="2"/>
              <a:buChar char="§"/>
            </a:pPr>
            <a:r>
              <a:rPr lang="kk-KZ" sz="1300" b="1" u="sng" dirty="0" smtClean="0"/>
              <a:t> </a:t>
            </a:r>
            <a:r>
              <a:rPr lang="kk-KZ" sz="1400" b="1" u="sng" dirty="0" smtClean="0"/>
              <a:t>Тапсырма: </a:t>
            </a:r>
            <a:r>
              <a:rPr lang="kk-KZ" sz="1400" dirty="0" smtClean="0"/>
              <a:t>Айтыстан алынған үзіндіні мәнерлеп оқыңыз. </a:t>
            </a:r>
            <a:endParaRPr lang="ru-RU" sz="1400" dirty="0" smtClean="0"/>
          </a:p>
          <a:p>
            <a:pPr lvl="0">
              <a:buFont typeface="Wingdings" pitchFamily="2" charset="2"/>
              <a:buChar char="§"/>
            </a:pPr>
            <a:r>
              <a:rPr lang="kk-KZ" sz="1400" b="1" u="sng" dirty="0" smtClean="0"/>
              <a:t> Тапсырма: </a:t>
            </a:r>
            <a:r>
              <a:rPr lang="kk-KZ" sz="1400" dirty="0" smtClean="0"/>
              <a:t>Түсініксіз сөздерді кестеге түсіріп, білдіретін мағыналарын ашып жазыңыз.</a:t>
            </a:r>
            <a:r>
              <a:rPr lang="kk-KZ" sz="1400" u="sng" dirty="0" smtClean="0"/>
              <a:t> </a:t>
            </a:r>
          </a:p>
          <a:p>
            <a:pPr lvl="0">
              <a:buFont typeface="Wingdings" pitchFamily="2" charset="2"/>
              <a:buChar char="§"/>
            </a:pPr>
            <a:endParaRPr lang="kk-KZ" sz="1400" u="sng" dirty="0" smtClean="0"/>
          </a:p>
          <a:p>
            <a:pPr lvl="0"/>
            <a:endParaRPr lang="kk-KZ" sz="1400" u="sng" dirty="0" smtClean="0"/>
          </a:p>
          <a:p>
            <a:pPr lvl="0"/>
            <a:endParaRPr lang="kk-KZ" sz="1400" u="sng" dirty="0" smtClean="0"/>
          </a:p>
          <a:p>
            <a:pPr lvl="0"/>
            <a:endParaRPr lang="kk-KZ" sz="1400" u="sng" dirty="0" smtClean="0"/>
          </a:p>
          <a:p>
            <a:pPr lvl="0"/>
            <a:endParaRPr lang="kk-KZ" sz="1400" u="sng" dirty="0" smtClean="0"/>
          </a:p>
          <a:p>
            <a:pPr lvl="0"/>
            <a:endParaRPr lang="kk-KZ" sz="1400" u="sng" dirty="0" smtClean="0"/>
          </a:p>
          <a:p>
            <a:pPr lvl="0"/>
            <a:endParaRPr lang="ru-RU" sz="1400" dirty="0" smtClean="0"/>
          </a:p>
          <a:p>
            <a:pPr algn="ctr"/>
            <a:endParaRPr lang="ru-RU" dirty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07504" y="2348880"/>
            <a:ext cx="2880320" cy="450912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endParaRPr lang="kk-KZ" sz="1200" dirty="0" smtClean="0"/>
          </a:p>
          <a:p>
            <a:endParaRPr lang="kk-KZ" sz="1200" dirty="0" smtClean="0"/>
          </a:p>
          <a:p>
            <a:pPr>
              <a:buFont typeface="Wingdings" pitchFamily="2" charset="2"/>
              <a:buChar char="§"/>
            </a:pPr>
            <a:r>
              <a:rPr lang="kk-KZ" sz="1400" b="1" dirty="0" smtClean="0"/>
              <a:t>Тапсырма: </a:t>
            </a:r>
            <a:r>
              <a:rPr lang="kk-KZ" sz="1400" dirty="0" smtClean="0"/>
              <a:t>Алдыңғы білімдерін тексеру мақсатымен пазл әдісі бойынша сұрақтарға жауап беру барысында  айтысып отырған жұптар бейнелеген бірнеше суреттер топтамасы ашылады. Оқушылар жұпта сурет мазмұнын болжап айтады. </a:t>
            </a:r>
          </a:p>
          <a:p>
            <a:endParaRPr lang="kk-KZ" sz="1400" dirty="0" smtClean="0"/>
          </a:p>
          <a:p>
            <a:endParaRPr lang="kk-KZ" sz="1400" dirty="0" smtClean="0"/>
          </a:p>
          <a:p>
            <a:endParaRPr lang="kk-KZ" sz="1400" dirty="0" smtClean="0"/>
          </a:p>
          <a:p>
            <a:endParaRPr lang="kk-KZ" sz="1400" b="1" dirty="0" smtClean="0"/>
          </a:p>
          <a:p>
            <a:pPr>
              <a:buFont typeface="Wingdings" pitchFamily="2" charset="2"/>
              <a:buChar char="§"/>
            </a:pPr>
            <a:r>
              <a:rPr lang="kk-KZ" sz="1400" b="1" dirty="0" smtClean="0"/>
              <a:t>Тапсырма: </a:t>
            </a:r>
          </a:p>
          <a:p>
            <a:pPr>
              <a:buFont typeface="Wingdings" pitchFamily="2" charset="2"/>
              <a:buChar char="q"/>
            </a:pPr>
            <a:r>
              <a:rPr lang="kk-KZ" sz="1400" dirty="0" smtClean="0"/>
              <a:t>«Айтыс өнеріндегі  тұлғалық болмыс» ұғымы  дегенді қалай түсінесіздер? (Жұпта талқылап, өз ойларымен бөліседі)</a:t>
            </a:r>
            <a:endParaRPr lang="ru-RU" sz="1400" dirty="0" smtClean="0"/>
          </a:p>
          <a:p>
            <a:pPr>
              <a:buFont typeface="Wingdings" pitchFamily="2" charset="2"/>
              <a:buChar char="§"/>
            </a:pPr>
            <a:endParaRPr lang="ru-RU" sz="1400" dirty="0" smtClean="0"/>
          </a:p>
          <a:p>
            <a:pPr lvl="0"/>
            <a:endParaRPr lang="ru-RU" sz="1400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228184" y="2276872"/>
            <a:ext cx="2664296" cy="458112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>
              <a:buFont typeface="Wingdings" pitchFamily="2" charset="2"/>
              <a:buChar char="Ø"/>
            </a:pPr>
            <a:r>
              <a:rPr lang="kk-KZ" sz="1400" dirty="0" smtClean="0"/>
              <a:t> 1-топ: Сүйінбай</a:t>
            </a:r>
          </a:p>
          <a:p>
            <a:pPr lvl="0">
              <a:buFont typeface="Wingdings" pitchFamily="2" charset="2"/>
              <a:buChar char="Ø"/>
            </a:pPr>
            <a:r>
              <a:rPr lang="kk-KZ" sz="1400" dirty="0" smtClean="0"/>
              <a:t> 2-топ: </a:t>
            </a:r>
            <a:r>
              <a:rPr lang="kk-KZ" sz="1400" dirty="0" smtClean="0"/>
              <a:t>Қатаған</a:t>
            </a:r>
            <a:endParaRPr lang="kk-KZ" sz="1400" b="1" dirty="0" smtClean="0"/>
          </a:p>
          <a:p>
            <a:pPr lvl="0">
              <a:buFont typeface="Wingdings" pitchFamily="2" charset="2"/>
              <a:buChar char="§"/>
            </a:pPr>
            <a:r>
              <a:rPr lang="kk-KZ" sz="1400" b="1" dirty="0" smtClean="0"/>
              <a:t> </a:t>
            </a:r>
            <a:r>
              <a:rPr lang="kk-KZ" sz="1400" b="1" dirty="0" smtClean="0"/>
              <a:t>Тапсырма:</a:t>
            </a:r>
            <a:r>
              <a:rPr lang="kk-KZ" sz="1400" dirty="0" smtClean="0"/>
              <a:t> Кейіпкерлер бейнесін танытатын  ерекшеліктерді атаңыздар. (Кластермен жұмыс) </a:t>
            </a:r>
          </a:p>
          <a:p>
            <a:pPr lvl="0"/>
            <a:endParaRPr lang="kk-KZ" sz="1400" dirty="0" smtClean="0"/>
          </a:p>
          <a:p>
            <a:pPr lvl="0">
              <a:buFont typeface="Wingdings" pitchFamily="2" charset="2"/>
              <a:buChar char="§"/>
            </a:pPr>
            <a:endParaRPr lang="kk-KZ" sz="1400" dirty="0" smtClean="0"/>
          </a:p>
          <a:p>
            <a:pPr lvl="0">
              <a:buFont typeface="Wingdings" pitchFamily="2" charset="2"/>
              <a:buChar char="§"/>
            </a:pPr>
            <a:endParaRPr lang="kk-KZ" sz="1400" dirty="0" smtClean="0"/>
          </a:p>
          <a:p>
            <a:pPr lvl="0"/>
            <a:endParaRPr lang="kk-KZ" sz="1400" dirty="0" smtClean="0"/>
          </a:p>
          <a:p>
            <a:pPr lvl="0"/>
            <a:endParaRPr lang="kk-KZ" sz="1400" b="1" dirty="0" smtClean="0"/>
          </a:p>
          <a:p>
            <a:pPr lvl="0">
              <a:buFont typeface="Wingdings" pitchFamily="2" charset="2"/>
              <a:buChar char="§"/>
            </a:pPr>
            <a:r>
              <a:rPr lang="kk-KZ" sz="1400" b="1" dirty="0" smtClean="0"/>
              <a:t>Тапсырма:</a:t>
            </a:r>
            <a:r>
              <a:rPr lang="kk-KZ" sz="1400" dirty="0" smtClean="0"/>
              <a:t> Оқушылар топта  айтыс бойынша қойылым қоюға дайындалады, рөлдерін бөліп алады. 8 минут дайындалып, жұмыстарын әр топ 2 минуттан сахналайды.</a:t>
            </a:r>
            <a:endParaRPr lang="ru-RU" sz="1400" dirty="0"/>
          </a:p>
        </p:txBody>
      </p:sp>
      <p:sp>
        <p:nvSpPr>
          <p:cNvPr id="21" name="Горизонтальный свиток 20"/>
          <p:cNvSpPr/>
          <p:nvPr/>
        </p:nvSpPr>
        <p:spPr>
          <a:xfrm>
            <a:off x="899592" y="0"/>
            <a:ext cx="7128792" cy="548680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b="1" i="1" dirty="0" smtClean="0">
                <a:solidFill>
                  <a:schemeClr val="tx1"/>
                </a:solidFill>
              </a:rPr>
              <a:t>Белсенді және саралап оқыту әдістері</a:t>
            </a:r>
            <a:endParaRPr lang="ru-RU" sz="2000" b="1" i="1" dirty="0">
              <a:solidFill>
                <a:schemeClr val="tx1"/>
              </a:solidFill>
            </a:endParaRPr>
          </a:p>
        </p:txBody>
      </p:sp>
      <p:graphicFrame>
        <p:nvGraphicFramePr>
          <p:cNvPr id="27" name="Таблица 26"/>
          <p:cNvGraphicFramePr>
            <a:graphicFrameLocks noGrp="1"/>
          </p:cNvGraphicFramePr>
          <p:nvPr/>
        </p:nvGraphicFramePr>
        <p:xfrm>
          <a:off x="3419872" y="4221088"/>
          <a:ext cx="2448272" cy="1163568"/>
        </p:xfrm>
        <a:graphic>
          <a:graphicData uri="http://schemas.openxmlformats.org/drawingml/2006/table">
            <a:tbl>
              <a:tblPr/>
              <a:tblGrid>
                <a:gridCol w="951260"/>
                <a:gridCol w="1497012"/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kk-KZ" sz="1200" b="1" u="sng" dirty="0">
                          <a:solidFill>
                            <a:srgbClr val="002060"/>
                          </a:solidFill>
                          <a:latin typeface="Calibri"/>
                          <a:ea typeface="Times New Roman"/>
                        </a:rPr>
                        <a:t>Түсініксіз сөз</a:t>
                      </a:r>
                      <a:endParaRPr lang="ru-RU" sz="1200" b="1" dirty="0">
                        <a:solidFill>
                          <a:srgbClr val="002060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b="1" u="sng" dirty="0">
                          <a:solidFill>
                            <a:srgbClr val="002060"/>
                          </a:solidFill>
                          <a:latin typeface="Calibri"/>
                          <a:ea typeface="Times New Roman"/>
                        </a:rPr>
                        <a:t>Білдіретін </a:t>
                      </a:r>
                      <a:r>
                        <a:rPr lang="kk-KZ" sz="1200" b="1" u="sng" dirty="0" smtClean="0">
                          <a:solidFill>
                            <a:srgbClr val="002060"/>
                          </a:solidFill>
                          <a:latin typeface="Calibri"/>
                          <a:ea typeface="Times New Roman"/>
                        </a:rPr>
                        <a:t>мағынасы</a:t>
                      </a:r>
                      <a:endParaRPr lang="ru-RU" sz="1200" b="1" dirty="0">
                        <a:solidFill>
                          <a:srgbClr val="002060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610">
                <a:tc>
                  <a:txBody>
                    <a:bodyPr/>
                    <a:lstStyle/>
                    <a:p>
                      <a:r>
                        <a:rPr lang="kk-KZ" sz="1200" i="1" u="sng" dirty="0">
                          <a:solidFill>
                            <a:srgbClr val="002060"/>
                          </a:solidFill>
                          <a:latin typeface="Calibri"/>
                          <a:ea typeface="Times New Roman"/>
                        </a:rPr>
                        <a:t>Мүбәрәк</a:t>
                      </a:r>
                      <a:endParaRPr lang="ru-RU" sz="1200" dirty="0">
                        <a:solidFill>
                          <a:srgbClr val="002060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200" i="1" u="sng" dirty="0">
                          <a:solidFill>
                            <a:srgbClr val="002060"/>
                          </a:solidFill>
                          <a:latin typeface="Calibri"/>
                          <a:ea typeface="Times New Roman"/>
                        </a:rPr>
                        <a:t>құтты , игілікті</a:t>
                      </a:r>
                      <a:endParaRPr lang="ru-RU" sz="1200" dirty="0">
                        <a:solidFill>
                          <a:srgbClr val="002060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610">
                <a:tc>
                  <a:txBody>
                    <a:bodyPr/>
                    <a:lstStyle/>
                    <a:p>
                      <a:r>
                        <a:rPr lang="kk-KZ" sz="1200" i="1" u="sng" dirty="0">
                          <a:solidFill>
                            <a:srgbClr val="002060"/>
                          </a:solidFill>
                          <a:latin typeface="Calibri"/>
                          <a:ea typeface="Times New Roman"/>
                        </a:rPr>
                        <a:t>Ақиық</a:t>
                      </a:r>
                      <a:endParaRPr lang="ru-RU" sz="1200" dirty="0">
                        <a:solidFill>
                          <a:srgbClr val="002060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200" i="1" u="sng" dirty="0">
                          <a:solidFill>
                            <a:srgbClr val="002060"/>
                          </a:solidFill>
                          <a:latin typeface="Calibri"/>
                          <a:ea typeface="Times New Roman"/>
                        </a:rPr>
                        <a:t>бүркіттің қыран тұқымы</a:t>
                      </a:r>
                      <a:endParaRPr lang="ru-RU" sz="1200" dirty="0">
                        <a:solidFill>
                          <a:srgbClr val="002060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610">
                <a:tc>
                  <a:txBody>
                    <a:bodyPr/>
                    <a:lstStyle/>
                    <a:p>
                      <a:endParaRPr lang="ru-RU" sz="1200" u="sng" dirty="0">
                        <a:solidFill>
                          <a:srgbClr val="002060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200" u="sng" dirty="0">
                        <a:solidFill>
                          <a:srgbClr val="002060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9" name="Овал 28"/>
          <p:cNvSpPr/>
          <p:nvPr/>
        </p:nvSpPr>
        <p:spPr>
          <a:xfrm>
            <a:off x="6804248" y="4293096"/>
            <a:ext cx="1224136" cy="36004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000" dirty="0" smtClean="0">
                <a:solidFill>
                  <a:schemeClr val="tx1"/>
                </a:solidFill>
              </a:rPr>
              <a:t>Кейіпкер бейнесі</a:t>
            </a:r>
            <a:endParaRPr lang="ru-RU" sz="1000" dirty="0">
              <a:solidFill>
                <a:schemeClr val="tx1"/>
              </a:solidFill>
            </a:endParaRPr>
          </a:p>
        </p:txBody>
      </p:sp>
      <p:cxnSp>
        <p:nvCxnSpPr>
          <p:cNvPr id="31" name="Прямая со стрелкой 30"/>
          <p:cNvCxnSpPr/>
          <p:nvPr/>
        </p:nvCxnSpPr>
        <p:spPr>
          <a:xfrm flipV="1">
            <a:off x="7812360" y="4077072"/>
            <a:ext cx="144016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flipH="1" flipV="1">
            <a:off x="6876256" y="4077072"/>
            <a:ext cx="144016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>
            <a:off x="7812360" y="4725144"/>
            <a:ext cx="216024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flipH="1">
            <a:off x="6804248" y="4725144"/>
            <a:ext cx="144016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>
            <a:off x="8100392" y="4509120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 flipH="1">
            <a:off x="6444208" y="4509120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Овал 54"/>
          <p:cNvSpPr/>
          <p:nvPr/>
        </p:nvSpPr>
        <p:spPr>
          <a:xfrm>
            <a:off x="5868144" y="548680"/>
            <a:ext cx="2880320" cy="72008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600" b="1" dirty="0" smtClean="0">
                <a:solidFill>
                  <a:schemeClr val="tx1"/>
                </a:solidFill>
              </a:rPr>
              <a:t>Топтық жұмыс </a:t>
            </a:r>
            <a:r>
              <a:rPr lang="kk-KZ" sz="1200" dirty="0" smtClean="0">
                <a:solidFill>
                  <a:schemeClr val="tx1"/>
                </a:solidFill>
              </a:rPr>
              <a:t>(бірлесіп жұмыс жасау мүмкіндігі)</a:t>
            </a:r>
            <a:endParaRPr lang="ru-RU" sz="1200" dirty="0" smtClean="0"/>
          </a:p>
        </p:txBody>
      </p:sp>
      <p:sp>
        <p:nvSpPr>
          <p:cNvPr id="56" name="Овал 55"/>
          <p:cNvSpPr/>
          <p:nvPr/>
        </p:nvSpPr>
        <p:spPr>
          <a:xfrm>
            <a:off x="179512" y="548680"/>
            <a:ext cx="2664296" cy="43204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600" b="1" dirty="0" smtClean="0">
                <a:solidFill>
                  <a:schemeClr val="tx1"/>
                </a:solidFill>
              </a:rPr>
              <a:t>Жұппен жұмыс</a:t>
            </a:r>
            <a:endParaRPr lang="ru-RU" sz="1600" b="1" dirty="0" smtClean="0">
              <a:solidFill>
                <a:schemeClr val="tx1"/>
              </a:solidFill>
            </a:endParaRPr>
          </a:p>
        </p:txBody>
      </p:sp>
      <p:sp>
        <p:nvSpPr>
          <p:cNvPr id="57" name="Овал 56"/>
          <p:cNvSpPr/>
          <p:nvPr/>
        </p:nvSpPr>
        <p:spPr>
          <a:xfrm>
            <a:off x="3131840" y="548680"/>
            <a:ext cx="2592288" cy="72008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kk-KZ" sz="1600" b="1" dirty="0" smtClean="0">
                <a:solidFill>
                  <a:schemeClr val="tx1"/>
                </a:solidFill>
              </a:rPr>
              <a:t>Жеке жұмыс </a:t>
            </a:r>
            <a:r>
              <a:rPr lang="kk-KZ" sz="1200" dirty="0" smtClean="0">
                <a:solidFill>
                  <a:schemeClr val="tx1"/>
                </a:solidFill>
              </a:rPr>
              <a:t>(ақпарат алмасу мүмкіндігі)</a:t>
            </a:r>
            <a:endParaRPr lang="ru-RU" sz="1200" dirty="0"/>
          </a:p>
        </p:txBody>
      </p:sp>
      <p:sp>
        <p:nvSpPr>
          <p:cNvPr id="58" name="Стрелка вниз 57"/>
          <p:cNvSpPr/>
          <p:nvPr/>
        </p:nvSpPr>
        <p:spPr>
          <a:xfrm>
            <a:off x="3347864" y="1340768"/>
            <a:ext cx="2376264" cy="1080120"/>
          </a:xfrm>
          <a:prstGeom prst="downArrow">
            <a:avLst>
              <a:gd name="adj1" fmla="val 60078"/>
              <a:gd name="adj2" fmla="val 5000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endParaRPr lang="kk-KZ" sz="1200" dirty="0" smtClean="0">
              <a:solidFill>
                <a:schemeClr val="tx1"/>
              </a:solidFill>
            </a:endParaRPr>
          </a:p>
          <a:p>
            <a:pPr lvl="0" algn="ctr"/>
            <a:r>
              <a:rPr lang="kk-KZ" sz="1600" dirty="0" smtClean="0">
                <a:solidFill>
                  <a:schemeClr val="tx1"/>
                </a:solidFill>
              </a:rPr>
              <a:t>Түртіп алып оқу, Кесте</a:t>
            </a:r>
            <a:endParaRPr lang="ru-RU" sz="1600" dirty="0">
              <a:solidFill>
                <a:schemeClr val="tx1"/>
              </a:solidFill>
            </a:endParaRPr>
          </a:p>
        </p:txBody>
      </p:sp>
      <p:pic>
        <p:nvPicPr>
          <p:cNvPr id="61" name="Рисунок 60" descr="http://aitysker.org/wp-content/gallery/onaevtay-er-ayda/06.png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251520" y="4653136"/>
            <a:ext cx="1296144" cy="72008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Рисунок 61" descr="https://im0-tub-kz.yandex.net/i?id=a452fb0f6278eafa28addb8da99eee91&amp;n=33&amp;h=215&amp;w=321"/>
          <p:cNvPicPr/>
          <p:nvPr/>
        </p:nvPicPr>
        <p:blipFill>
          <a:blip r:embed="rId3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691680" y="4653136"/>
            <a:ext cx="1152128" cy="720080"/>
          </a:xfrm>
          <a:prstGeom prst="rect">
            <a:avLst/>
          </a:prstGeom>
          <a:noFill/>
          <a:ln>
            <a:noFill/>
          </a:ln>
        </p:spPr>
      </p:pic>
      <p:sp>
        <p:nvSpPr>
          <p:cNvPr id="37" name="Стрелка вниз 36"/>
          <p:cNvSpPr/>
          <p:nvPr/>
        </p:nvSpPr>
        <p:spPr>
          <a:xfrm>
            <a:off x="323528" y="1052736"/>
            <a:ext cx="2376264" cy="1224136"/>
          </a:xfrm>
          <a:prstGeom prst="downArrow">
            <a:avLst>
              <a:gd name="adj1" fmla="val 60078"/>
              <a:gd name="adj2" fmla="val 5000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endParaRPr lang="kk-KZ" sz="1600" dirty="0" smtClean="0">
              <a:solidFill>
                <a:schemeClr val="tx1"/>
              </a:solidFill>
            </a:endParaRPr>
          </a:p>
          <a:p>
            <a:pPr lvl="0" algn="ctr"/>
            <a:r>
              <a:rPr lang="kk-KZ" sz="1600" dirty="0" smtClean="0">
                <a:solidFill>
                  <a:schemeClr val="tx1"/>
                </a:solidFill>
              </a:rPr>
              <a:t>Пазл, болжау, ой шақыру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38" name="Стрелка вниз 37"/>
          <p:cNvSpPr/>
          <p:nvPr/>
        </p:nvSpPr>
        <p:spPr>
          <a:xfrm>
            <a:off x="6228184" y="1340768"/>
            <a:ext cx="2376264" cy="864096"/>
          </a:xfrm>
          <a:prstGeom prst="downArrow">
            <a:avLst>
              <a:gd name="adj1" fmla="val 60078"/>
              <a:gd name="adj2" fmla="val 5000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endParaRPr lang="kk-KZ" sz="1200" dirty="0" smtClean="0">
              <a:solidFill>
                <a:schemeClr val="tx1"/>
              </a:solidFill>
            </a:endParaRPr>
          </a:p>
          <a:p>
            <a:pPr lvl="0" algn="ctr"/>
            <a:r>
              <a:rPr lang="kk-KZ" sz="1600" dirty="0" smtClean="0">
                <a:solidFill>
                  <a:schemeClr val="tx1"/>
                </a:solidFill>
              </a:rPr>
              <a:t>Кластер, рөлдік ойындар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39" name="Выноска со стрелкой вниз 38"/>
          <p:cNvSpPr/>
          <p:nvPr/>
        </p:nvSpPr>
        <p:spPr>
          <a:xfrm>
            <a:off x="3491880" y="5877272"/>
            <a:ext cx="2304256" cy="720080"/>
          </a:xfrm>
          <a:prstGeom prst="downArrow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i="1" dirty="0" smtClean="0">
                <a:solidFill>
                  <a:schemeClr val="tx1"/>
                </a:solidFill>
                <a:hlinkClick r:id="rId4" action="ppaction://hlinkpres?slideindex=1&amp;slidetitle="/>
              </a:rPr>
              <a:t>Сабақты бекіту</a:t>
            </a:r>
            <a:endParaRPr lang="ru-RU" b="1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755576" y="332656"/>
            <a:ext cx="7128792" cy="504056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kk-KZ" b="1" i="1" dirty="0" smtClean="0">
                <a:solidFill>
                  <a:srgbClr val="002060"/>
                </a:solidFill>
              </a:rPr>
              <a:t>КРИТЕРИАЛДЫ бағалау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7" name="Выноска со стрелкой вправо 16"/>
          <p:cNvSpPr/>
          <p:nvPr/>
        </p:nvSpPr>
        <p:spPr>
          <a:xfrm>
            <a:off x="107504" y="1052736"/>
            <a:ext cx="4248472" cy="5256584"/>
          </a:xfrm>
          <a:prstGeom prst="rightArrow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k-KZ" b="1" dirty="0" smtClean="0">
              <a:solidFill>
                <a:schemeClr val="tx1"/>
              </a:solidFill>
            </a:endParaRPr>
          </a:p>
          <a:p>
            <a:pPr algn="ctr"/>
            <a:endParaRPr lang="kk-KZ" b="1" dirty="0" smtClean="0">
              <a:solidFill>
                <a:schemeClr val="tx1"/>
              </a:solidFill>
            </a:endParaRPr>
          </a:p>
          <a:p>
            <a:pPr algn="ctr"/>
            <a:endParaRPr lang="kk-KZ" b="1" dirty="0" smtClean="0">
              <a:solidFill>
                <a:schemeClr val="tx1"/>
              </a:solidFill>
            </a:endParaRPr>
          </a:p>
          <a:p>
            <a:pPr algn="ctr"/>
            <a:endParaRPr lang="kk-KZ" b="1" dirty="0" smtClean="0">
              <a:solidFill>
                <a:schemeClr val="tx1"/>
              </a:solidFill>
            </a:endParaRPr>
          </a:p>
          <a:p>
            <a:pPr algn="ctr"/>
            <a:r>
              <a:rPr lang="kk-KZ" b="1" dirty="0" smtClean="0">
                <a:solidFill>
                  <a:schemeClr val="tx1"/>
                </a:solidFill>
              </a:rPr>
              <a:t>Топ болып бағалайды</a:t>
            </a:r>
            <a:r>
              <a:rPr lang="kk-KZ" dirty="0" smtClean="0"/>
              <a:t> </a:t>
            </a:r>
            <a:r>
              <a:rPr lang="kk-KZ" sz="1100" dirty="0" smtClean="0"/>
              <a:t>Дескрипторларға байланысты домбыраның қиындыларын жинау негізінде </a:t>
            </a:r>
            <a:r>
              <a:rPr lang="kk-KZ" sz="1100" b="1" dirty="0" smtClean="0"/>
              <a:t>топаралық бағалау</a:t>
            </a:r>
            <a:r>
              <a:rPr lang="kk-KZ" sz="1100" dirty="0" smtClean="0"/>
              <a:t> (топтар бір - бірін домбыраның қиындыларын беріп, бағалайды, критерийлерге сай  домбыраның суретін құрастырады) </a:t>
            </a:r>
          </a:p>
          <a:p>
            <a:pPr algn="ctr"/>
            <a:endParaRPr lang="kk-KZ" sz="1100" b="1" dirty="0" smtClean="0"/>
          </a:p>
          <a:p>
            <a:pPr algn="ctr"/>
            <a:r>
              <a:rPr lang="kk-KZ" sz="1400" b="1" dirty="0" smtClean="0"/>
              <a:t>Бағалау парақшасы</a:t>
            </a:r>
          </a:p>
          <a:p>
            <a:pPr algn="ctr"/>
            <a:endParaRPr lang="ru-RU" sz="1100" b="1" dirty="0" smtClean="0"/>
          </a:p>
          <a:p>
            <a:pPr lvl="0" algn="ctr"/>
            <a:endParaRPr lang="kk-KZ" b="1" dirty="0" smtClean="0">
              <a:solidFill>
                <a:schemeClr val="tx1"/>
              </a:solidFill>
            </a:endParaRPr>
          </a:p>
          <a:p>
            <a:pPr lvl="0" algn="ctr"/>
            <a:endParaRPr lang="kk-KZ" b="1" dirty="0" smtClean="0">
              <a:solidFill>
                <a:schemeClr val="tx1"/>
              </a:solidFill>
            </a:endParaRPr>
          </a:p>
          <a:p>
            <a:pPr lvl="0"/>
            <a:endParaRPr lang="kk-KZ" dirty="0" smtClean="0"/>
          </a:p>
          <a:p>
            <a:pPr lvl="0"/>
            <a:endParaRPr lang="kk-KZ" dirty="0" smtClean="0"/>
          </a:p>
          <a:p>
            <a:pPr lvl="0"/>
            <a:endParaRPr lang="kk-KZ" dirty="0" smtClean="0"/>
          </a:p>
          <a:p>
            <a:pPr lvl="0"/>
            <a:endParaRPr lang="kk-KZ" dirty="0" smtClean="0"/>
          </a:p>
          <a:p>
            <a:pPr lvl="0"/>
            <a:endParaRPr lang="kk-KZ" dirty="0" smtClean="0"/>
          </a:p>
          <a:p>
            <a:pPr lvl="0"/>
            <a:endParaRPr lang="kk-KZ" dirty="0" smtClean="0"/>
          </a:p>
          <a:p>
            <a:pPr lvl="0"/>
            <a:endParaRPr lang="kk-KZ" dirty="0" smtClean="0"/>
          </a:p>
          <a:p>
            <a:pPr lvl="0"/>
            <a:endParaRPr lang="kk-KZ" dirty="0" smtClean="0"/>
          </a:p>
          <a:p>
            <a:pPr lvl="0"/>
            <a:endParaRPr lang="kk-KZ" dirty="0" smtClean="0"/>
          </a:p>
          <a:p>
            <a:pPr lvl="0"/>
            <a:endParaRPr lang="kk-KZ" dirty="0" smtClean="0"/>
          </a:p>
          <a:p>
            <a:pPr lvl="0"/>
            <a:endParaRPr lang="kk-KZ" dirty="0" smtClean="0"/>
          </a:p>
          <a:p>
            <a:pPr lvl="0"/>
            <a:endParaRPr lang="kk-KZ" dirty="0" smtClean="0"/>
          </a:p>
          <a:p>
            <a:pPr lvl="0"/>
            <a:endParaRPr lang="kk-KZ" dirty="0" smtClean="0"/>
          </a:p>
          <a:p>
            <a:pPr lvl="0"/>
            <a:endParaRPr lang="ru-RU" dirty="0"/>
          </a:p>
        </p:txBody>
      </p:sp>
      <p:sp>
        <p:nvSpPr>
          <p:cNvPr id="18" name="Выноска со стрелкой вправо 17"/>
          <p:cNvSpPr/>
          <p:nvPr/>
        </p:nvSpPr>
        <p:spPr>
          <a:xfrm>
            <a:off x="4427984" y="1052736"/>
            <a:ext cx="2376264" cy="5472608"/>
          </a:xfrm>
          <a:prstGeom prst="rightArrow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endParaRPr lang="kk-KZ" sz="1000" b="1" dirty="0" smtClean="0">
              <a:solidFill>
                <a:schemeClr val="tx1"/>
              </a:solidFill>
              <a:latin typeface="+mj-lt"/>
              <a:ea typeface="Times New Roman" pitchFamily="18" charset="0"/>
              <a:cs typeface="Arial" pitchFamily="34" charset="0"/>
            </a:endParaRPr>
          </a:p>
          <a:p>
            <a:pPr lvl="0" algn="ctr"/>
            <a:endParaRPr lang="kk-KZ" sz="1000" b="1" dirty="0" smtClean="0">
              <a:solidFill>
                <a:schemeClr val="tx1"/>
              </a:solidFill>
              <a:latin typeface="+mj-lt"/>
              <a:ea typeface="Times New Roman" pitchFamily="18" charset="0"/>
              <a:cs typeface="Arial" pitchFamily="34" charset="0"/>
            </a:endParaRPr>
          </a:p>
          <a:p>
            <a:pPr lvl="0" algn="ctr"/>
            <a:endParaRPr lang="kk-KZ" sz="1000" b="1" dirty="0" smtClean="0">
              <a:solidFill>
                <a:schemeClr val="tx1"/>
              </a:solidFill>
              <a:latin typeface="+mj-lt"/>
              <a:ea typeface="Times New Roman" pitchFamily="18" charset="0"/>
              <a:cs typeface="Arial" pitchFamily="34" charset="0"/>
            </a:endParaRPr>
          </a:p>
          <a:p>
            <a:pPr lvl="0" algn="ctr"/>
            <a:endParaRPr lang="kk-KZ" sz="1000" b="1" dirty="0" smtClean="0">
              <a:solidFill>
                <a:schemeClr val="tx1"/>
              </a:solidFill>
              <a:latin typeface="+mj-lt"/>
              <a:ea typeface="Times New Roman" pitchFamily="18" charset="0"/>
              <a:cs typeface="Arial" pitchFamily="34" charset="0"/>
            </a:endParaRPr>
          </a:p>
          <a:p>
            <a:pPr lvl="0" algn="ctr"/>
            <a:endParaRPr lang="kk-KZ" sz="1000" b="1" dirty="0" smtClean="0">
              <a:solidFill>
                <a:schemeClr val="tx1"/>
              </a:solidFill>
              <a:latin typeface="+mj-lt"/>
              <a:ea typeface="Times New Roman" pitchFamily="18" charset="0"/>
              <a:cs typeface="Arial" pitchFamily="34" charset="0"/>
            </a:endParaRPr>
          </a:p>
          <a:p>
            <a:pPr lvl="0" algn="ctr"/>
            <a:endParaRPr lang="kk-KZ" sz="1000" b="1" dirty="0" smtClean="0">
              <a:solidFill>
                <a:schemeClr val="tx1"/>
              </a:solidFill>
              <a:latin typeface="+mj-lt"/>
              <a:ea typeface="Times New Roman" pitchFamily="18" charset="0"/>
              <a:cs typeface="Arial" pitchFamily="34" charset="0"/>
            </a:endParaRPr>
          </a:p>
          <a:p>
            <a:pPr lvl="0" algn="ctr"/>
            <a:endParaRPr lang="kk-KZ" sz="1000" b="1" dirty="0" smtClean="0">
              <a:solidFill>
                <a:schemeClr val="tx1"/>
              </a:solidFill>
              <a:latin typeface="+mj-lt"/>
              <a:ea typeface="Times New Roman" pitchFamily="18" charset="0"/>
              <a:cs typeface="Arial" pitchFamily="34" charset="0"/>
            </a:endParaRPr>
          </a:p>
          <a:p>
            <a:pPr lvl="0" algn="ctr"/>
            <a:endParaRPr lang="kk-KZ" sz="1000" b="1" dirty="0" smtClean="0">
              <a:solidFill>
                <a:schemeClr val="tx1"/>
              </a:solidFill>
              <a:latin typeface="+mj-lt"/>
              <a:ea typeface="Times New Roman" pitchFamily="18" charset="0"/>
              <a:cs typeface="Arial" pitchFamily="34" charset="0"/>
            </a:endParaRPr>
          </a:p>
          <a:p>
            <a:pPr lvl="0" algn="ctr"/>
            <a:r>
              <a:rPr lang="kk-KZ" sz="1000" b="1" dirty="0" smtClean="0">
                <a:solidFill>
                  <a:schemeClr val="tx1"/>
                </a:solidFill>
                <a:latin typeface="+mj-lt"/>
                <a:ea typeface="Times New Roman" pitchFamily="18" charset="0"/>
                <a:cs typeface="Arial" pitchFamily="34" charset="0"/>
              </a:rPr>
              <a:t>Шығарма кейіпкерлерінің бейнесін ашады (алақан)</a:t>
            </a:r>
          </a:p>
          <a:p>
            <a:pPr lvl="0" algn="ctr"/>
            <a:endParaRPr lang="kk-KZ" sz="1000" b="1" dirty="0" smtClean="0">
              <a:solidFill>
                <a:schemeClr val="tx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/>
            <a:endParaRPr lang="kk-KZ" sz="1000" b="1" dirty="0" smtClean="0">
              <a:solidFill>
                <a:schemeClr val="tx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/>
            <a:endParaRPr lang="kk-KZ" sz="1100" b="1" dirty="0" smtClean="0">
              <a:solidFill>
                <a:schemeClr val="tx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/>
            <a:endParaRPr lang="kk-KZ" sz="1100" b="1" dirty="0" smtClean="0">
              <a:solidFill>
                <a:schemeClr val="tx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/>
            <a:endParaRPr lang="kk-KZ" sz="1100" b="1" dirty="0" smtClean="0">
              <a:solidFill>
                <a:schemeClr val="tx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/>
            <a:endParaRPr lang="kk-KZ" sz="1100" b="1" dirty="0" smtClean="0">
              <a:solidFill>
                <a:schemeClr val="tx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/>
            <a:endParaRPr lang="kk-KZ" sz="1100" b="1" dirty="0" smtClean="0">
              <a:solidFill>
                <a:schemeClr val="tx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algn="ctr"/>
            <a:endParaRPr lang="kk-KZ" sz="1000" b="1" dirty="0" smtClean="0">
              <a:solidFill>
                <a:schemeClr val="tx1"/>
              </a:solidFill>
            </a:endParaRPr>
          </a:p>
          <a:p>
            <a:pPr algn="ctr"/>
            <a:r>
              <a:rPr lang="kk-KZ" sz="1000" b="1" dirty="0" smtClean="0">
                <a:solidFill>
                  <a:schemeClr val="tx1"/>
                </a:solidFill>
              </a:rPr>
              <a:t>Үзінділерді  жатқа айтады (мойын)</a:t>
            </a:r>
          </a:p>
          <a:p>
            <a:endParaRPr lang="kk-KZ" sz="1000" b="1" dirty="0" smtClean="0">
              <a:solidFill>
                <a:schemeClr val="tx1"/>
              </a:solidFill>
            </a:endParaRPr>
          </a:p>
          <a:p>
            <a:endParaRPr lang="kk-KZ" sz="1000" b="1" dirty="0" smtClean="0">
              <a:solidFill>
                <a:schemeClr val="tx1"/>
              </a:solidFill>
            </a:endParaRPr>
          </a:p>
          <a:p>
            <a:endParaRPr lang="kk-KZ" sz="1000" b="1" dirty="0" smtClean="0">
              <a:solidFill>
                <a:schemeClr val="tx1"/>
              </a:solidFill>
            </a:endParaRPr>
          </a:p>
          <a:p>
            <a:endParaRPr lang="kk-KZ" sz="1000" b="1" dirty="0" smtClean="0">
              <a:solidFill>
                <a:schemeClr val="tx1"/>
              </a:solidFill>
            </a:endParaRPr>
          </a:p>
          <a:p>
            <a:endParaRPr lang="kk-KZ" sz="1000" b="1" dirty="0" smtClean="0">
              <a:solidFill>
                <a:schemeClr val="tx1"/>
              </a:solidFill>
            </a:endParaRPr>
          </a:p>
          <a:p>
            <a:endParaRPr lang="kk-KZ" sz="1000" b="1" dirty="0" smtClean="0">
              <a:solidFill>
                <a:schemeClr val="tx1"/>
              </a:solidFill>
            </a:endParaRPr>
          </a:p>
          <a:p>
            <a:endParaRPr lang="kk-KZ" sz="1000" b="1" dirty="0" smtClean="0">
              <a:solidFill>
                <a:schemeClr val="tx1"/>
              </a:solidFill>
            </a:endParaRPr>
          </a:p>
          <a:p>
            <a:endParaRPr lang="kk-KZ" sz="1000" b="1" dirty="0" smtClean="0">
              <a:solidFill>
                <a:schemeClr val="tx1"/>
              </a:solidFill>
            </a:endParaRPr>
          </a:p>
          <a:p>
            <a:endParaRPr lang="kk-KZ" sz="1000" b="1" dirty="0" smtClean="0">
              <a:solidFill>
                <a:schemeClr val="tx1"/>
              </a:solidFill>
            </a:endParaRPr>
          </a:p>
          <a:p>
            <a:endParaRPr lang="kk-KZ" sz="1000" b="1" dirty="0" smtClean="0">
              <a:solidFill>
                <a:schemeClr val="tx1"/>
              </a:solidFill>
            </a:endParaRPr>
          </a:p>
          <a:p>
            <a:endParaRPr lang="kk-KZ" sz="1000" b="1" dirty="0" smtClean="0">
              <a:solidFill>
                <a:schemeClr val="tx1"/>
              </a:solidFill>
            </a:endParaRPr>
          </a:p>
          <a:p>
            <a:endParaRPr lang="kk-KZ" sz="1000" b="1" dirty="0" smtClean="0">
              <a:solidFill>
                <a:schemeClr val="tx1"/>
              </a:solidFill>
            </a:endParaRPr>
          </a:p>
          <a:p>
            <a:r>
              <a:rPr lang="kk-KZ" sz="1000" b="1" dirty="0" smtClean="0">
                <a:solidFill>
                  <a:schemeClr val="tx1"/>
                </a:solidFill>
              </a:rPr>
              <a:t>Кейіпкерлер бейнесін дауыс ырғақтарын келтіре сахналайды (шанақ)</a:t>
            </a:r>
            <a:endParaRPr lang="ru-RU" sz="1000" dirty="0" smtClean="0">
              <a:solidFill>
                <a:schemeClr val="tx1"/>
              </a:solidFill>
            </a:endParaRPr>
          </a:p>
          <a:p>
            <a:r>
              <a:rPr lang="kk-KZ" sz="1100" dirty="0" smtClean="0"/>
              <a:t> </a:t>
            </a:r>
            <a:endParaRPr lang="ru-RU" sz="1100" dirty="0" smtClean="0"/>
          </a:p>
          <a:p>
            <a:pPr algn="ctr"/>
            <a:endParaRPr lang="ru-RU" sz="1100" dirty="0" smtClean="0">
              <a:solidFill>
                <a:schemeClr val="tx1"/>
              </a:solidFill>
            </a:endParaRPr>
          </a:p>
          <a:p>
            <a:pPr lvl="0" algn="ctr"/>
            <a:endParaRPr lang="kk-KZ" sz="1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endParaRPr lang="kk-KZ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876256" y="1916832"/>
            <a:ext cx="2016224" cy="482453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kk-KZ" b="1" dirty="0" smtClean="0">
                <a:solidFill>
                  <a:schemeClr val="tx1"/>
                </a:solidFill>
                <a:ea typeface="Times New Roman" pitchFamily="18" charset="0"/>
                <a:cs typeface="Arial" pitchFamily="34" charset="0"/>
              </a:rPr>
              <a:t>«3-2-1» стр.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lang="ru-RU" sz="1050" dirty="0" smtClean="0">
              <a:solidFill>
                <a:schemeClr val="tx1"/>
              </a:solidFill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  <a:tabLst>
                <a:tab pos="457200" algn="l"/>
              </a:tabLst>
            </a:pPr>
            <a:r>
              <a:rPr lang="kk-KZ" b="1" i="1" dirty="0" smtClean="0">
                <a:solidFill>
                  <a:schemeClr val="tx1"/>
                </a:solidFill>
                <a:ea typeface="Times New Roman" pitchFamily="18" charset="0"/>
                <a:cs typeface="Arial" pitchFamily="34" charset="0"/>
              </a:rPr>
              <a:t> Сабақта алған 3 маңызды ақпарат</a:t>
            </a:r>
            <a:endParaRPr lang="ru-RU" sz="1050" dirty="0" smtClean="0">
              <a:solidFill>
                <a:schemeClr val="tx1"/>
              </a:solidFill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  <a:tabLst>
                <a:tab pos="457200" algn="l"/>
              </a:tabLst>
            </a:pPr>
            <a:r>
              <a:rPr lang="kk-KZ" b="1" i="1" dirty="0" smtClean="0">
                <a:solidFill>
                  <a:schemeClr val="tx1"/>
                </a:solidFill>
                <a:ea typeface="Times New Roman" pitchFamily="18" charset="0"/>
                <a:cs typeface="Arial" pitchFamily="34" charset="0"/>
              </a:rPr>
              <a:t> Қиындық келтірген 2  мәселе</a:t>
            </a:r>
            <a:endParaRPr lang="ru-RU" sz="1050" dirty="0" smtClean="0">
              <a:solidFill>
                <a:schemeClr val="tx1"/>
              </a:solidFill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  <a:tabLst>
                <a:tab pos="457200" algn="l"/>
              </a:tabLst>
            </a:pPr>
            <a:r>
              <a:rPr lang="kk-KZ" b="1" i="1" dirty="0" smtClean="0">
                <a:solidFill>
                  <a:schemeClr val="tx1"/>
                </a:solidFill>
                <a:ea typeface="Times New Roman" pitchFamily="18" charset="0"/>
                <a:cs typeface="Arial" pitchFamily="34" charset="0"/>
              </a:rPr>
              <a:t> Сабақта ұнаған 1 аспект</a:t>
            </a:r>
            <a:endParaRPr lang="kk-KZ" sz="2800" dirty="0" smtClean="0">
              <a:solidFill>
                <a:schemeClr val="tx1"/>
              </a:solidFill>
              <a:cs typeface="Arial" pitchFamily="34" charset="0"/>
            </a:endParaRPr>
          </a:p>
          <a:p>
            <a:pPr algn="ctr"/>
            <a:endParaRPr lang="ru-RU" dirty="0"/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/>
        </p:nvGraphicFramePr>
        <p:xfrm>
          <a:off x="179512" y="2996953"/>
          <a:ext cx="2520284" cy="3007413"/>
        </p:xfrm>
        <a:graphic>
          <a:graphicData uri="http://schemas.openxmlformats.org/drawingml/2006/table">
            <a:tbl>
              <a:tblPr/>
              <a:tblGrid>
                <a:gridCol w="1080120"/>
                <a:gridCol w="720080"/>
                <a:gridCol w="720084"/>
              </a:tblGrid>
              <a:tr h="1011714">
                <a:tc>
                  <a:txBody>
                    <a:bodyPr/>
                    <a:lstStyle/>
                    <a:p>
                      <a:pPr algn="ctr">
                        <a:spcAft>
                          <a:spcPts val="1950"/>
                        </a:spcAft>
                      </a:pPr>
                      <a:r>
                        <a:rPr lang="kk-KZ" sz="1000" b="1" dirty="0">
                          <a:latin typeface="Times New Roman"/>
                          <a:ea typeface="Times New Roman"/>
                        </a:rPr>
                        <a:t>Бағалау критерийлері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000" b="1" dirty="0">
                          <a:latin typeface="Times New Roman"/>
                          <a:ea typeface="Times New Roman"/>
                        </a:rPr>
                        <a:t>Домбыраның қиындыларын жинау негізінде бағалау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000" b="1" dirty="0">
                          <a:latin typeface="Times New Roman"/>
                          <a:ea typeface="Times New Roman"/>
                        </a:rPr>
                        <a:t>     Ұсыныс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7112">
                <a:tc>
                  <a:txBody>
                    <a:bodyPr/>
                    <a:lstStyle/>
                    <a:p>
                      <a:pPr>
                        <a:spcAft>
                          <a:spcPts val="1950"/>
                        </a:spcAft>
                      </a:pPr>
                      <a:r>
                        <a:rPr lang="ru-RU" sz="1000" b="1" dirty="0" err="1">
                          <a:latin typeface="Times New Roman"/>
                          <a:ea typeface="Times New Roman"/>
                        </a:rPr>
                        <a:t>Шығарма кейіпкерлерінің бейнесін</a:t>
                      </a:r>
                      <a:r>
                        <a:rPr lang="ru-RU" sz="1000" b="1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000" b="1" dirty="0" err="1">
                          <a:latin typeface="Times New Roman"/>
                          <a:ea typeface="Times New Roman"/>
                        </a:rPr>
                        <a:t>ашады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1950"/>
                        </a:spcAft>
                      </a:pPr>
                      <a:endParaRPr lang="kk-KZ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1950"/>
                        </a:spcAft>
                      </a:pPr>
                      <a:endParaRPr lang="kk-KZ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7833">
                <a:tc>
                  <a:txBody>
                    <a:bodyPr/>
                    <a:lstStyle/>
                    <a:p>
                      <a:pPr>
                        <a:spcAft>
                          <a:spcPts val="1950"/>
                        </a:spcAft>
                      </a:pPr>
                      <a:r>
                        <a:rPr lang="kk-KZ" sz="1000" b="1" dirty="0">
                          <a:latin typeface="Times New Roman"/>
                          <a:ea typeface="Times New Roman"/>
                        </a:rPr>
                        <a:t>Үзінділерді  жатқа айтады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1950"/>
                        </a:spcAft>
                      </a:pPr>
                      <a:endParaRPr lang="kk-KZ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1950"/>
                        </a:spcAft>
                      </a:pPr>
                      <a:endParaRPr lang="kk-KZ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5668">
                <a:tc>
                  <a:txBody>
                    <a:bodyPr/>
                    <a:lstStyle/>
                    <a:p>
                      <a:pPr>
                        <a:spcAft>
                          <a:spcPts val="1950"/>
                        </a:spcAft>
                      </a:pPr>
                      <a:r>
                        <a:rPr lang="kk-KZ" sz="1000" b="1" dirty="0">
                          <a:latin typeface="Times New Roman"/>
                          <a:ea typeface="Times New Roman"/>
                        </a:rPr>
                        <a:t>Кейіпкерлер бейнесін дауыс ырғақтарын келтіре сахналайды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1950"/>
                        </a:spcAft>
                      </a:pPr>
                      <a:endParaRPr lang="kk-KZ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1950"/>
                        </a:spcAft>
                      </a:pPr>
                      <a:endParaRPr lang="kk-KZ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3" name="Рисунок 12" descr="C:\Users\ww\Desktop\ЗАЩИТА\домбыра суреті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4005064"/>
            <a:ext cx="730002" cy="1541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Рисунок 13" descr="C:\Users\ww\Desktop\ЗАЩИТА\домбыра мойны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900568">
            <a:off x="5084329" y="2057325"/>
            <a:ext cx="276225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Рисунок 14" descr="C:\Users\ww\Desktop\ЗАЩИТА\домбыра құлағы.pn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1196752"/>
            <a:ext cx="4857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четверенная стрелка 3"/>
          <p:cNvSpPr/>
          <p:nvPr/>
        </p:nvSpPr>
        <p:spPr>
          <a:xfrm>
            <a:off x="683568" y="2276872"/>
            <a:ext cx="7560840" cy="2088232"/>
          </a:xfrm>
          <a:prstGeom prst="quad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i="1" dirty="0" smtClean="0">
                <a:solidFill>
                  <a:schemeClr val="tx1"/>
                </a:solidFill>
              </a:rPr>
              <a:t>сәтті болды                    Ықшам сабақ         қиындық туғызды</a:t>
            </a:r>
            <a:endParaRPr lang="ru-RU" b="1" i="1" dirty="0">
              <a:solidFill>
                <a:schemeClr val="tx1"/>
              </a:solidFill>
            </a:endParaRPr>
          </a:p>
        </p:txBody>
      </p:sp>
      <p:sp>
        <p:nvSpPr>
          <p:cNvPr id="6" name="Табличка 5"/>
          <p:cNvSpPr/>
          <p:nvPr/>
        </p:nvSpPr>
        <p:spPr>
          <a:xfrm>
            <a:off x="251520" y="260648"/>
            <a:ext cx="3096344" cy="2520280"/>
          </a:xfrm>
          <a:prstGeom prst="plaqu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k-KZ" dirty="0" smtClean="0"/>
          </a:p>
          <a:p>
            <a:pPr algn="ctr"/>
            <a:r>
              <a:rPr lang="kk-KZ" dirty="0" smtClean="0"/>
              <a:t>Тақырыпқа негізделген емес, мақсатқа жетуге негізделген сабақ жоспарын құру</a:t>
            </a:r>
            <a:endParaRPr lang="ru-RU" dirty="0"/>
          </a:p>
        </p:txBody>
      </p:sp>
      <p:sp>
        <p:nvSpPr>
          <p:cNvPr id="7" name="Табличка 6"/>
          <p:cNvSpPr/>
          <p:nvPr/>
        </p:nvSpPr>
        <p:spPr>
          <a:xfrm>
            <a:off x="5220072" y="188640"/>
            <a:ext cx="3384376" cy="2592288"/>
          </a:xfrm>
          <a:prstGeom prst="plaqu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k-KZ" dirty="0" smtClean="0"/>
          </a:p>
          <a:p>
            <a:pPr algn="ctr"/>
            <a:r>
              <a:rPr lang="kk-KZ" dirty="0" smtClean="0"/>
              <a:t>Балалардың қажеттілігін ескере отырып, жеке, жұптық, топтық жұмыстарының ұйымдастырылу маңыздылығын түсіндім </a:t>
            </a:r>
            <a:endParaRPr lang="ru-RU" dirty="0"/>
          </a:p>
        </p:txBody>
      </p:sp>
      <p:sp>
        <p:nvSpPr>
          <p:cNvPr id="8" name="Табличка 7"/>
          <p:cNvSpPr/>
          <p:nvPr/>
        </p:nvSpPr>
        <p:spPr>
          <a:xfrm>
            <a:off x="5508104" y="4221088"/>
            <a:ext cx="3240360" cy="2448272"/>
          </a:xfrm>
          <a:prstGeom prst="plaqu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Бағалау критерийлері (балалардың өз білім деңгейін анықтаудағы мүмкіндігі)</a:t>
            </a:r>
          </a:p>
          <a:p>
            <a:pPr algn="ctr"/>
            <a:r>
              <a:rPr lang="kk-KZ" dirty="0" smtClean="0"/>
              <a:t>Кері байланыс (балалардың сабақтан алған нақты білімдері)</a:t>
            </a:r>
            <a:endParaRPr lang="ru-RU" dirty="0"/>
          </a:p>
        </p:txBody>
      </p:sp>
      <p:sp>
        <p:nvSpPr>
          <p:cNvPr id="9" name="Табличка 8"/>
          <p:cNvSpPr/>
          <p:nvPr/>
        </p:nvSpPr>
        <p:spPr>
          <a:xfrm>
            <a:off x="899592" y="4581128"/>
            <a:ext cx="2952328" cy="2088232"/>
          </a:xfrm>
          <a:prstGeom prst="plaqu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 </a:t>
            </a:r>
          </a:p>
          <a:p>
            <a:pPr algn="ctr"/>
            <a:r>
              <a:rPr lang="kk-KZ" dirty="0" smtClean="0"/>
              <a:t>Білу, түсіну, қолдану дағдыларын дамытуға негізделген түртіп алып оқу, рөлдік ойындар әдістері.  </a:t>
            </a:r>
          </a:p>
          <a:p>
            <a:pPr algn="ctr"/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179512" y="116632"/>
            <a:ext cx="2016224" cy="64807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Сабақ жоспары</a:t>
            </a:r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5148064" y="4005064"/>
            <a:ext cx="1728192" cy="43204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Бағалау</a:t>
            </a:r>
            <a:endParaRPr lang="ru-RU" dirty="0"/>
          </a:p>
        </p:txBody>
      </p:sp>
      <p:sp>
        <p:nvSpPr>
          <p:cNvPr id="12" name="Овал 11"/>
          <p:cNvSpPr/>
          <p:nvPr/>
        </p:nvSpPr>
        <p:spPr>
          <a:xfrm>
            <a:off x="4716016" y="116632"/>
            <a:ext cx="1728192" cy="57606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Саралау </a:t>
            </a:r>
            <a:endParaRPr lang="ru-RU" dirty="0"/>
          </a:p>
        </p:txBody>
      </p:sp>
      <p:sp>
        <p:nvSpPr>
          <p:cNvPr id="13" name="Овал 12"/>
          <p:cNvSpPr/>
          <p:nvPr/>
        </p:nvSpPr>
        <p:spPr>
          <a:xfrm>
            <a:off x="395536" y="4005064"/>
            <a:ext cx="1728192" cy="64807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Әдіс - тәсілдер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4431</TotalTime>
  <Words>465</Words>
  <Application>Microsoft Office PowerPoint</Application>
  <PresentationFormat>Экран (4:3)</PresentationFormat>
  <Paragraphs>154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Эркер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Yekaterina Vyushkova</dc:creator>
  <cp:lastModifiedBy>ww</cp:lastModifiedBy>
  <cp:revision>323</cp:revision>
  <dcterms:created xsi:type="dcterms:W3CDTF">2016-10-17T10:52:15Z</dcterms:created>
  <dcterms:modified xsi:type="dcterms:W3CDTF">2017-12-08T18:39:05Z</dcterms:modified>
</cp:coreProperties>
</file>